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9"/>
  </p:notesMasterIdLst>
  <p:sldIdLst>
    <p:sldId id="306" r:id="rId2"/>
    <p:sldId id="256" r:id="rId3"/>
    <p:sldId id="257" r:id="rId4"/>
    <p:sldId id="258" r:id="rId5"/>
    <p:sldId id="259" r:id="rId6"/>
    <p:sldId id="262" r:id="rId7"/>
    <p:sldId id="263" r:id="rId8"/>
    <p:sldId id="264" r:id="rId9"/>
    <p:sldId id="265" r:id="rId10"/>
    <p:sldId id="266" r:id="rId11"/>
    <p:sldId id="292" r:id="rId12"/>
    <p:sldId id="267" r:id="rId13"/>
    <p:sldId id="303" r:id="rId14"/>
    <p:sldId id="304" r:id="rId15"/>
    <p:sldId id="270" r:id="rId16"/>
    <p:sldId id="273" r:id="rId17"/>
    <p:sldId id="274" r:id="rId18"/>
    <p:sldId id="271" r:id="rId19"/>
    <p:sldId id="272" r:id="rId20"/>
    <p:sldId id="275" r:id="rId21"/>
    <p:sldId id="276" r:id="rId22"/>
    <p:sldId id="277" r:id="rId23"/>
    <p:sldId id="278" r:id="rId24"/>
    <p:sldId id="305" r:id="rId25"/>
    <p:sldId id="281" r:id="rId26"/>
    <p:sldId id="282" r:id="rId27"/>
    <p:sldId id="283" r:id="rId28"/>
    <p:sldId id="284" r:id="rId29"/>
    <p:sldId id="308" r:id="rId30"/>
    <p:sldId id="293" r:id="rId31"/>
    <p:sldId id="294" r:id="rId32"/>
    <p:sldId id="295" r:id="rId33"/>
    <p:sldId id="297" r:id="rId34"/>
    <p:sldId id="300" r:id="rId35"/>
    <p:sldId id="301" r:id="rId36"/>
    <p:sldId id="302" r:id="rId37"/>
    <p:sldId id="30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p:restoredTop sz="94705"/>
  </p:normalViewPr>
  <p:slideViewPr>
    <p:cSldViewPr>
      <p:cViewPr>
        <p:scale>
          <a:sx n="80" d="100"/>
          <a:sy n="80" d="100"/>
        </p:scale>
        <p:origin x="2288" y="6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hfaqueahmed\Desktop\Paper%20for%20Water%202016\Water%20consumption%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09133115436042"/>
          <c:y val="0.041962879640045"/>
          <c:w val="0.899617813103552"/>
          <c:h val="0.562334403923195"/>
        </c:manualLayout>
      </c:layout>
      <c:barChart>
        <c:barDir val="col"/>
        <c:grouping val="clustered"/>
        <c:varyColors val="0"/>
        <c:ser>
          <c:idx val="0"/>
          <c:order val="0"/>
          <c:tx>
            <c:strRef>
              <c:f>Values!$C$5</c:f>
              <c:strCache>
                <c:ptCount val="1"/>
                <c:pt idx="0">
                  <c:v>Before Recycling T/D</c:v>
                </c:pt>
              </c:strCache>
            </c:strRef>
          </c:tx>
          <c:invertIfNegative val="0"/>
          <c:cat>
            <c:strRef>
              <c:f>Values!$B$6:$B$33</c:f>
              <c:strCache>
                <c:ptCount val="28"/>
                <c:pt idx="0">
                  <c:v>Feeding Table oil cooler</c:v>
                </c:pt>
                <c:pt idx="1">
                  <c:v>Fibrizer gear oil cooler</c:v>
                </c:pt>
                <c:pt idx="2">
                  <c:v>Fibrrizer Turbine oil cooler</c:v>
                </c:pt>
                <c:pt idx="3">
                  <c:v>Mill House Turbines</c:v>
                </c:pt>
                <c:pt idx="4">
                  <c:v>Mill house Bearing In side</c:v>
                </c:pt>
                <c:pt idx="5">
                  <c:v>Mill  Baggase Washing/extrernal cooling</c:v>
                </c:pt>
                <c:pt idx="6">
                  <c:v>Mill house Gearing </c:v>
                </c:pt>
                <c:pt idx="7">
                  <c:v>Mill House Immbibation tank overflow</c:v>
                </c:pt>
                <c:pt idx="8">
                  <c:v>Accumulator condenser</c:v>
                </c:pt>
                <c:pt idx="9">
                  <c:v>Power House Turbines</c:v>
                </c:pt>
                <c:pt idx="10">
                  <c:v>Laboratory </c:v>
                </c:pt>
                <c:pt idx="11">
                  <c:v>to nearby villigers </c:v>
                </c:pt>
                <c:pt idx="12">
                  <c:v>Contractors caloni </c:v>
                </c:pt>
                <c:pt idx="13">
                  <c:v>Evap Brushing </c:v>
                </c:pt>
                <c:pt idx="14">
                  <c:v>Evaporator shell testing</c:v>
                </c:pt>
                <c:pt idx="15">
                  <c:v>Calandria hydraulic</c:v>
                </c:pt>
                <c:pt idx="16">
                  <c:v>Heater Brushing</c:v>
                </c:pt>
                <c:pt idx="17">
                  <c:v>Co2 Scrubber for carbonation</c:v>
                </c:pt>
                <c:pt idx="18">
                  <c:v>Compressor</c:v>
                </c:pt>
                <c:pt idx="19">
                  <c:v>Poly Electrolyte </c:v>
                </c:pt>
                <c:pt idx="20">
                  <c:v>Floatation aid </c:v>
                </c:pt>
                <c:pt idx="21">
                  <c:v>CO2 Pumps</c:v>
                </c:pt>
                <c:pt idx="22">
                  <c:v>Barometer condenser v.filter</c:v>
                </c:pt>
                <c:pt idx="23">
                  <c:v>Vacuum Pumps/v.filter</c:v>
                </c:pt>
                <c:pt idx="24">
                  <c:v> A conti: Vacuum Pumps</c:v>
                </c:pt>
                <c:pt idx="25">
                  <c:v>Vertical Cryast: </c:v>
                </c:pt>
                <c:pt idx="26">
                  <c:v>Total tap water , bathing, canteen, gardining, car wash, </c:v>
                </c:pt>
                <c:pt idx="27">
                  <c:v>mackup water againt drif loss and to maintain temprature </c:v>
                </c:pt>
              </c:strCache>
            </c:strRef>
          </c:cat>
          <c:val>
            <c:numRef>
              <c:f>Values!$C$6:$C$33</c:f>
              <c:numCache>
                <c:formatCode>General</c:formatCode>
                <c:ptCount val="28"/>
                <c:pt idx="0">
                  <c:v>116.0</c:v>
                </c:pt>
                <c:pt idx="1">
                  <c:v>30.0</c:v>
                </c:pt>
                <c:pt idx="2">
                  <c:v>79.0</c:v>
                </c:pt>
                <c:pt idx="3">
                  <c:v>396.0</c:v>
                </c:pt>
                <c:pt idx="4">
                  <c:v>170.0</c:v>
                </c:pt>
                <c:pt idx="5">
                  <c:v>550.0</c:v>
                </c:pt>
                <c:pt idx="6">
                  <c:v>350.0</c:v>
                </c:pt>
                <c:pt idx="7">
                  <c:v>400.0</c:v>
                </c:pt>
                <c:pt idx="8">
                  <c:v>9.0</c:v>
                </c:pt>
                <c:pt idx="9">
                  <c:v>250.0</c:v>
                </c:pt>
                <c:pt idx="10">
                  <c:v>20.0</c:v>
                </c:pt>
                <c:pt idx="11">
                  <c:v>20.0</c:v>
                </c:pt>
                <c:pt idx="12">
                  <c:v>15.0</c:v>
                </c:pt>
                <c:pt idx="13">
                  <c:v>63.0</c:v>
                </c:pt>
                <c:pt idx="14">
                  <c:v>35.0</c:v>
                </c:pt>
                <c:pt idx="15">
                  <c:v>28.0</c:v>
                </c:pt>
                <c:pt idx="16">
                  <c:v>38.0</c:v>
                </c:pt>
                <c:pt idx="17">
                  <c:v>500.0</c:v>
                </c:pt>
                <c:pt idx="18">
                  <c:v>37.0</c:v>
                </c:pt>
                <c:pt idx="19">
                  <c:v>12.0</c:v>
                </c:pt>
                <c:pt idx="20">
                  <c:v>6.0</c:v>
                </c:pt>
                <c:pt idx="21">
                  <c:v>216.0</c:v>
                </c:pt>
                <c:pt idx="22">
                  <c:v>312.0</c:v>
                </c:pt>
                <c:pt idx="23">
                  <c:v>158.0</c:v>
                </c:pt>
                <c:pt idx="24">
                  <c:v>140.0</c:v>
                </c:pt>
                <c:pt idx="25">
                  <c:v>873.0</c:v>
                </c:pt>
                <c:pt idx="26">
                  <c:v>88.0</c:v>
                </c:pt>
                <c:pt idx="27">
                  <c:v>0.0</c:v>
                </c:pt>
              </c:numCache>
            </c:numRef>
          </c:val>
        </c:ser>
        <c:ser>
          <c:idx val="1"/>
          <c:order val="1"/>
          <c:tx>
            <c:strRef>
              <c:f>Values!$D$5</c:f>
              <c:strCache>
                <c:ptCount val="1"/>
                <c:pt idx="0">
                  <c:v>After Recycling T/D</c:v>
                </c:pt>
              </c:strCache>
            </c:strRef>
          </c:tx>
          <c:invertIfNegative val="0"/>
          <c:cat>
            <c:strRef>
              <c:f>Values!$B$6:$B$33</c:f>
              <c:strCache>
                <c:ptCount val="28"/>
                <c:pt idx="0">
                  <c:v>Feeding Table oil cooler</c:v>
                </c:pt>
                <c:pt idx="1">
                  <c:v>Fibrizer gear oil cooler</c:v>
                </c:pt>
                <c:pt idx="2">
                  <c:v>Fibrrizer Turbine oil cooler</c:v>
                </c:pt>
                <c:pt idx="3">
                  <c:v>Mill House Turbines</c:v>
                </c:pt>
                <c:pt idx="4">
                  <c:v>Mill house Bearing In side</c:v>
                </c:pt>
                <c:pt idx="5">
                  <c:v>Mill  Baggase Washing/extrernal cooling</c:v>
                </c:pt>
                <c:pt idx="6">
                  <c:v>Mill house Gearing </c:v>
                </c:pt>
                <c:pt idx="7">
                  <c:v>Mill House Immbibation tank overflow</c:v>
                </c:pt>
                <c:pt idx="8">
                  <c:v>Accumulator condenser</c:v>
                </c:pt>
                <c:pt idx="9">
                  <c:v>Power House Turbines</c:v>
                </c:pt>
                <c:pt idx="10">
                  <c:v>Laboratory </c:v>
                </c:pt>
                <c:pt idx="11">
                  <c:v>to nearby villigers </c:v>
                </c:pt>
                <c:pt idx="12">
                  <c:v>Contractors caloni </c:v>
                </c:pt>
                <c:pt idx="13">
                  <c:v>Evap Brushing </c:v>
                </c:pt>
                <c:pt idx="14">
                  <c:v>Evaporator shell testing</c:v>
                </c:pt>
                <c:pt idx="15">
                  <c:v>Calandria hydraulic</c:v>
                </c:pt>
                <c:pt idx="16">
                  <c:v>Heater Brushing</c:v>
                </c:pt>
                <c:pt idx="17">
                  <c:v>Co2 Scrubber for carbonation</c:v>
                </c:pt>
                <c:pt idx="18">
                  <c:v>Compressor</c:v>
                </c:pt>
                <c:pt idx="19">
                  <c:v>Poly Electrolyte </c:v>
                </c:pt>
                <c:pt idx="20">
                  <c:v>Floatation aid </c:v>
                </c:pt>
                <c:pt idx="21">
                  <c:v>CO2 Pumps</c:v>
                </c:pt>
                <c:pt idx="22">
                  <c:v>Barometer condenser v.filter</c:v>
                </c:pt>
                <c:pt idx="23">
                  <c:v>Vacuum Pumps/v.filter</c:v>
                </c:pt>
                <c:pt idx="24">
                  <c:v> A conti: Vacuum Pumps</c:v>
                </c:pt>
                <c:pt idx="25">
                  <c:v>Vertical Cryast: </c:v>
                </c:pt>
                <c:pt idx="26">
                  <c:v>Total tap water , bathing, canteen, gardining, car wash, </c:v>
                </c:pt>
                <c:pt idx="27">
                  <c:v>mackup water againt drif loss and to maintain temprature </c:v>
                </c:pt>
              </c:strCache>
            </c:strRef>
          </c:cat>
          <c:val>
            <c:numRef>
              <c:f>Values!$D$6:$D$33</c:f>
              <c:numCache>
                <c:formatCode>General</c:formatCode>
                <c:ptCount val="28"/>
                <c:pt idx="0">
                  <c:v>0.0</c:v>
                </c:pt>
                <c:pt idx="1">
                  <c:v>0.0</c:v>
                </c:pt>
                <c:pt idx="2">
                  <c:v>0.0</c:v>
                </c:pt>
                <c:pt idx="3">
                  <c:v>0.0</c:v>
                </c:pt>
                <c:pt idx="4">
                  <c:v>0.0</c:v>
                </c:pt>
                <c:pt idx="5">
                  <c:v>550.0</c:v>
                </c:pt>
                <c:pt idx="6">
                  <c:v>0.0</c:v>
                </c:pt>
                <c:pt idx="7">
                  <c:v>300.0</c:v>
                </c:pt>
                <c:pt idx="8">
                  <c:v>9.0</c:v>
                </c:pt>
                <c:pt idx="9">
                  <c:v>0.0</c:v>
                </c:pt>
                <c:pt idx="10">
                  <c:v>20.0</c:v>
                </c:pt>
                <c:pt idx="11">
                  <c:v>20.0</c:v>
                </c:pt>
                <c:pt idx="12">
                  <c:v>15.0</c:v>
                </c:pt>
                <c:pt idx="13">
                  <c:v>0.0</c:v>
                </c:pt>
                <c:pt idx="14">
                  <c:v>0.0</c:v>
                </c:pt>
                <c:pt idx="15">
                  <c:v>0.0</c:v>
                </c:pt>
                <c:pt idx="16">
                  <c:v>0.0</c:v>
                </c:pt>
                <c:pt idx="17">
                  <c:v>0.0</c:v>
                </c:pt>
                <c:pt idx="18">
                  <c:v>37.0</c:v>
                </c:pt>
                <c:pt idx="19">
                  <c:v>12.0</c:v>
                </c:pt>
                <c:pt idx="20">
                  <c:v>6.0</c:v>
                </c:pt>
                <c:pt idx="21">
                  <c:v>216.0</c:v>
                </c:pt>
                <c:pt idx="22">
                  <c:v>0.0</c:v>
                </c:pt>
                <c:pt idx="23">
                  <c:v>158.0</c:v>
                </c:pt>
                <c:pt idx="24">
                  <c:v>140.0</c:v>
                </c:pt>
                <c:pt idx="25">
                  <c:v>873.0</c:v>
                </c:pt>
                <c:pt idx="26">
                  <c:v>65.0</c:v>
                </c:pt>
                <c:pt idx="27">
                  <c:v>0.0</c:v>
                </c:pt>
              </c:numCache>
            </c:numRef>
          </c:val>
        </c:ser>
        <c:ser>
          <c:idx val="2"/>
          <c:order val="2"/>
          <c:tx>
            <c:strRef>
              <c:f>Values!$E$5</c:f>
              <c:strCache>
                <c:ptCount val="1"/>
                <c:pt idx="0">
                  <c:v>Targeted T/D</c:v>
                </c:pt>
              </c:strCache>
            </c:strRef>
          </c:tx>
          <c:invertIfNegative val="0"/>
          <c:cat>
            <c:strRef>
              <c:f>Values!$B$6:$B$33</c:f>
              <c:strCache>
                <c:ptCount val="28"/>
                <c:pt idx="0">
                  <c:v>Feeding Table oil cooler</c:v>
                </c:pt>
                <c:pt idx="1">
                  <c:v>Fibrizer gear oil cooler</c:v>
                </c:pt>
                <c:pt idx="2">
                  <c:v>Fibrrizer Turbine oil cooler</c:v>
                </c:pt>
                <c:pt idx="3">
                  <c:v>Mill House Turbines</c:v>
                </c:pt>
                <c:pt idx="4">
                  <c:v>Mill house Bearing In side</c:v>
                </c:pt>
                <c:pt idx="5">
                  <c:v>Mill  Baggase Washing/extrernal cooling</c:v>
                </c:pt>
                <c:pt idx="6">
                  <c:v>Mill house Gearing </c:v>
                </c:pt>
                <c:pt idx="7">
                  <c:v>Mill House Immbibation tank overflow</c:v>
                </c:pt>
                <c:pt idx="8">
                  <c:v>Accumulator condenser</c:v>
                </c:pt>
                <c:pt idx="9">
                  <c:v>Power House Turbines</c:v>
                </c:pt>
                <c:pt idx="10">
                  <c:v>Laboratory </c:v>
                </c:pt>
                <c:pt idx="11">
                  <c:v>to nearby villigers </c:v>
                </c:pt>
                <c:pt idx="12">
                  <c:v>Contractors caloni </c:v>
                </c:pt>
                <c:pt idx="13">
                  <c:v>Evap Brushing </c:v>
                </c:pt>
                <c:pt idx="14">
                  <c:v>Evaporator shell testing</c:v>
                </c:pt>
                <c:pt idx="15">
                  <c:v>Calandria hydraulic</c:v>
                </c:pt>
                <c:pt idx="16">
                  <c:v>Heater Brushing</c:v>
                </c:pt>
                <c:pt idx="17">
                  <c:v>Co2 Scrubber for carbonation</c:v>
                </c:pt>
                <c:pt idx="18">
                  <c:v>Compressor</c:v>
                </c:pt>
                <c:pt idx="19">
                  <c:v>Poly Electrolyte </c:v>
                </c:pt>
                <c:pt idx="20">
                  <c:v>Floatation aid </c:v>
                </c:pt>
                <c:pt idx="21">
                  <c:v>CO2 Pumps</c:v>
                </c:pt>
                <c:pt idx="22">
                  <c:v>Barometer condenser v.filter</c:v>
                </c:pt>
                <c:pt idx="23">
                  <c:v>Vacuum Pumps/v.filter</c:v>
                </c:pt>
                <c:pt idx="24">
                  <c:v> A conti: Vacuum Pumps</c:v>
                </c:pt>
                <c:pt idx="25">
                  <c:v>Vertical Cryast: </c:v>
                </c:pt>
                <c:pt idx="26">
                  <c:v>Total tap water , bathing, canteen, gardining, car wash, </c:v>
                </c:pt>
                <c:pt idx="27">
                  <c:v>mackup water againt drif loss and to maintain temprature </c:v>
                </c:pt>
              </c:strCache>
            </c:strRef>
          </c:cat>
          <c:val>
            <c:numRef>
              <c:f>Values!$E$6:$E$33</c:f>
              <c:numCache>
                <c:formatCode>General</c:formatCode>
                <c:ptCount val="28"/>
                <c:pt idx="0">
                  <c:v>0.0</c:v>
                </c:pt>
                <c:pt idx="1">
                  <c:v>0.0</c:v>
                </c:pt>
                <c:pt idx="2">
                  <c:v>0.0</c:v>
                </c:pt>
                <c:pt idx="3">
                  <c:v>0.0</c:v>
                </c:pt>
                <c:pt idx="4">
                  <c:v>0.0</c:v>
                </c:pt>
                <c:pt idx="5">
                  <c:v>550.0</c:v>
                </c:pt>
                <c:pt idx="6">
                  <c:v>0.0</c:v>
                </c:pt>
                <c:pt idx="7">
                  <c:v>0.0</c:v>
                </c:pt>
                <c:pt idx="8">
                  <c:v>9.0</c:v>
                </c:pt>
                <c:pt idx="9">
                  <c:v>0.0</c:v>
                </c:pt>
                <c:pt idx="10">
                  <c:v>20.0</c:v>
                </c:pt>
                <c:pt idx="11">
                  <c:v>20.0</c:v>
                </c:pt>
                <c:pt idx="12">
                  <c:v>15.0</c:v>
                </c:pt>
                <c:pt idx="13">
                  <c:v>0.0</c:v>
                </c:pt>
                <c:pt idx="14">
                  <c:v>0.0</c:v>
                </c:pt>
                <c:pt idx="15">
                  <c:v>0.0</c:v>
                </c:pt>
                <c:pt idx="16">
                  <c:v>0.0</c:v>
                </c:pt>
                <c:pt idx="17">
                  <c:v>250.0</c:v>
                </c:pt>
                <c:pt idx="18">
                  <c:v>0.0</c:v>
                </c:pt>
                <c:pt idx="19">
                  <c:v>12.0</c:v>
                </c:pt>
                <c:pt idx="20">
                  <c:v>6.0</c:v>
                </c:pt>
                <c:pt idx="21">
                  <c:v>216.0</c:v>
                </c:pt>
                <c:pt idx="22">
                  <c:v>0.0</c:v>
                </c:pt>
                <c:pt idx="23">
                  <c:v>158.0</c:v>
                </c:pt>
                <c:pt idx="24">
                  <c:v>0.0</c:v>
                </c:pt>
                <c:pt idx="25">
                  <c:v>0.0</c:v>
                </c:pt>
                <c:pt idx="26">
                  <c:v>88.0</c:v>
                </c:pt>
                <c:pt idx="27">
                  <c:v>260.0</c:v>
                </c:pt>
              </c:numCache>
            </c:numRef>
          </c:val>
        </c:ser>
        <c:dLbls>
          <c:showLegendKey val="0"/>
          <c:showVal val="0"/>
          <c:showCatName val="0"/>
          <c:showSerName val="0"/>
          <c:showPercent val="0"/>
          <c:showBubbleSize val="0"/>
        </c:dLbls>
        <c:gapWidth val="150"/>
        <c:axId val="-2127021040"/>
        <c:axId val="-2124586160"/>
      </c:barChart>
      <c:catAx>
        <c:axId val="-2127021040"/>
        <c:scaling>
          <c:orientation val="minMax"/>
        </c:scaling>
        <c:delete val="0"/>
        <c:axPos val="b"/>
        <c:numFmt formatCode="General" sourceLinked="0"/>
        <c:majorTickMark val="out"/>
        <c:minorTickMark val="none"/>
        <c:tickLblPos val="nextTo"/>
        <c:txPr>
          <a:bodyPr/>
          <a:lstStyle/>
          <a:p>
            <a:pPr>
              <a:defRPr sz="800" baseline="0"/>
            </a:pPr>
            <a:endParaRPr lang="en-US"/>
          </a:p>
        </c:txPr>
        <c:crossAx val="-2124586160"/>
        <c:crosses val="autoZero"/>
        <c:auto val="1"/>
        <c:lblAlgn val="ctr"/>
        <c:lblOffset val="100"/>
        <c:noMultiLvlLbl val="0"/>
      </c:catAx>
      <c:valAx>
        <c:axId val="-2124586160"/>
        <c:scaling>
          <c:orientation val="minMax"/>
        </c:scaling>
        <c:delete val="0"/>
        <c:axPos val="l"/>
        <c:majorGridlines/>
        <c:numFmt formatCode="General" sourceLinked="0"/>
        <c:majorTickMark val="out"/>
        <c:minorTickMark val="none"/>
        <c:tickLblPos val="nextTo"/>
        <c:crossAx val="-2127021040"/>
        <c:crosses val="autoZero"/>
        <c:crossBetween val="between"/>
      </c:valAx>
    </c:plotArea>
    <c:legend>
      <c:legendPos val="b"/>
      <c:layout>
        <c:manualLayout>
          <c:xMode val="edge"/>
          <c:yMode val="edge"/>
          <c:x val="0.175475671310149"/>
          <c:y val="0.934360228014797"/>
          <c:w val="0.674348174881367"/>
          <c:h val="0.052207120325811"/>
        </c:manualLayout>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415C2-0945-4671-BA97-85F32052E76F}" type="datetimeFigureOut">
              <a:rPr lang="en-US" smtClean="0"/>
              <a:t>9/19/16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C7ADBF-552F-45AF-9134-FEFDAE6750CB}" type="slidenum">
              <a:rPr lang="en-US" smtClean="0"/>
              <a:t>‹#›</a:t>
            </a:fld>
            <a:endParaRPr lang="en-US"/>
          </a:p>
        </p:txBody>
      </p:sp>
    </p:spTree>
    <p:extLst>
      <p:ext uri="{BB962C8B-B14F-4D97-AF65-F5344CB8AC3E}">
        <p14:creationId xmlns:p14="http://schemas.microsoft.com/office/powerpoint/2010/main" val="2555383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C7ADBF-552F-45AF-9134-FEFDAE6750CB}" type="slidenum">
              <a:rPr lang="en-US" smtClean="0"/>
              <a:t>27</a:t>
            </a:fld>
            <a:endParaRPr lang="en-US"/>
          </a:p>
        </p:txBody>
      </p:sp>
    </p:spTree>
    <p:extLst>
      <p:ext uri="{BB962C8B-B14F-4D97-AF65-F5344CB8AC3E}">
        <p14:creationId xmlns:p14="http://schemas.microsoft.com/office/powerpoint/2010/main" val="334831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28276D2-9EE0-4F2E-B189-8EA13F57B24C}" type="datetime1">
              <a:rPr lang="en-US" smtClean="0"/>
              <a:t>9/19/16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0659731B-C415-4A98-8C74-1DB49B09961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C3D0A2-D215-45DD-996A-C7FA14822510}" type="datetime1">
              <a:rPr lang="en-US" smtClean="0"/>
              <a:t>9/19/16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59731B-C415-4A98-8C74-1DB49B0996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5A3D45-DC93-4152-8FCB-FD2DF8303546}" type="datetime1">
              <a:rPr lang="en-US" smtClean="0"/>
              <a:t>9/19/16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59731B-C415-4A98-8C74-1DB49B0996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0F0271-8A46-438B-A688-4295EDE7933D}" type="datetime1">
              <a:rPr lang="en-US" smtClean="0"/>
              <a:t>9/19/16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59731B-C415-4A98-8C74-1DB49B0996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A18498C-1534-4129-9670-F8811831978A}" type="datetime1">
              <a:rPr lang="en-US" smtClean="0"/>
              <a:t>9/19/16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59731B-C415-4A98-8C74-1DB49B09961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B6DB6AD-51C4-4E82-9D04-BCB36BA79042}" type="datetime1">
              <a:rPr lang="en-US" smtClean="0"/>
              <a:t>9/19/16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59731B-C415-4A98-8C74-1DB49B0996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B54A284-5E70-47E6-96FB-B4102683341E}" type="datetime1">
              <a:rPr lang="en-US" smtClean="0"/>
              <a:t>9/19/16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659731B-C415-4A98-8C74-1DB49B0996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1748384-2D41-4FA9-9CCA-715530B022AE}" type="datetime1">
              <a:rPr lang="en-US" smtClean="0"/>
              <a:t>9/19/16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659731B-C415-4A98-8C74-1DB49B0996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ADFEF64-21EC-4CE0-81F4-D597102F6192}" type="datetime1">
              <a:rPr lang="en-US" smtClean="0"/>
              <a:t>9/19/16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659731B-C415-4A98-8C74-1DB49B09961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3D33E5E-4B66-4ECB-8BFF-2E5133F97F2A}" type="datetime1">
              <a:rPr lang="en-US" smtClean="0"/>
              <a:t>9/19/16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59731B-C415-4A98-8C74-1DB49B0996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69D0D2D-DF3A-4F79-BB21-EC0F8740207A}" type="datetime1">
              <a:rPr lang="en-US" smtClean="0"/>
              <a:t>9/19/16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59731B-C415-4A98-8C74-1DB49B09961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66D233A-E94A-4346-A302-A852B9A03041}" type="datetime1">
              <a:rPr lang="en-US" smtClean="0"/>
              <a:t>9/19/16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659731B-C415-4A98-8C74-1DB49B09961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pic>
        <p:nvPicPr>
          <p:cNvPr id="13" name="Picture 2"/>
          <p:cNvPicPr>
            <a:picLocks noChangeAspect="1" noChangeArrowheads="1"/>
          </p:cNvPicPr>
          <p:nvPr userDrawn="1"/>
        </p:nvPicPr>
        <p:blipFill>
          <a:blip r:embed="rId13"/>
          <a:srcRect/>
          <a:stretch>
            <a:fillRect/>
          </a:stretch>
        </p:blipFill>
        <p:spPr bwMode="auto">
          <a:xfrm>
            <a:off x="3516" y="10513"/>
            <a:ext cx="1009357" cy="876924"/>
          </a:xfrm>
          <a:prstGeom prst="rect">
            <a:avLst/>
          </a:prstGeom>
          <a:solidFill>
            <a:srgbClr val="FFFFFF">
              <a:alpha val="0"/>
            </a:srgbClr>
          </a:solid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ariq kazmi\Desktop\images (4) bismillah.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Slide Number Placeholder 1"/>
          <p:cNvSpPr>
            <a:spLocks noGrp="1"/>
          </p:cNvSpPr>
          <p:nvPr>
            <p:ph type="sldNum" sz="quarter" idx="12"/>
          </p:nvPr>
        </p:nvSpPr>
        <p:spPr/>
        <p:txBody>
          <a:bodyPr/>
          <a:lstStyle/>
          <a:p>
            <a:fld id="{0659731B-C415-4A98-8C74-1DB49B09961A}"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FACTORY WATER BALANCE</a:t>
            </a:r>
            <a:endParaRPr lang="en-US" sz="2400" dirty="0"/>
          </a:p>
        </p:txBody>
      </p:sp>
      <p:sp>
        <p:nvSpPr>
          <p:cNvPr id="3" name="Content Placeholder 2"/>
          <p:cNvSpPr>
            <a:spLocks noGrp="1"/>
          </p:cNvSpPr>
          <p:nvPr>
            <p:ph idx="1"/>
          </p:nvPr>
        </p:nvSpPr>
        <p:spPr>
          <a:xfrm>
            <a:off x="990600" y="1295400"/>
            <a:ext cx="8001000" cy="5181600"/>
          </a:xfrm>
        </p:spPr>
        <p:txBody>
          <a:bodyPr>
            <a:noAutofit/>
          </a:bodyPr>
          <a:lstStyle/>
          <a:p>
            <a:pPr>
              <a:buNone/>
            </a:pPr>
            <a:r>
              <a:rPr lang="en-US" sz="1800" dirty="0" smtClean="0"/>
              <a:t>In cane sugar factories, utilized water in the process can be obtained from two sources:</a:t>
            </a:r>
          </a:p>
          <a:p>
            <a:pPr>
              <a:buNone/>
            </a:pPr>
            <a:endParaRPr lang="en-US" sz="1800" dirty="0" smtClean="0"/>
          </a:p>
          <a:p>
            <a:r>
              <a:rPr lang="en-US" sz="1800" b="1" dirty="0" smtClean="0"/>
              <a:t>1. Water comes along with sugarcane. </a:t>
            </a:r>
            <a:r>
              <a:rPr lang="en-US" sz="1800" b="1" i="1" dirty="0" smtClean="0"/>
              <a:t> Internal Water:</a:t>
            </a:r>
            <a:r>
              <a:rPr lang="en-US" sz="1800" i="1" dirty="0" smtClean="0"/>
              <a:t> </a:t>
            </a:r>
            <a:r>
              <a:rPr lang="en-US" sz="1800" dirty="0" smtClean="0"/>
              <a:t>The internal water ,  the water from the cane  itself which is recovered with different operations within the process (</a:t>
            </a:r>
            <a:r>
              <a:rPr lang="en-US" sz="1800" dirty="0" err="1" smtClean="0"/>
              <a:t>eg</a:t>
            </a:r>
            <a:r>
              <a:rPr lang="en-US" sz="1800" dirty="0" smtClean="0"/>
              <a:t>. evaporation, crystallization, refinery, etc.) is used for mill imbibitions ,de-sweetening , purging  and movement  water at pans  which is directly involved in the sugar manufacturing process.</a:t>
            </a:r>
          </a:p>
          <a:p>
            <a:endParaRPr lang="en-US" sz="1800" b="1" dirty="0" smtClean="0"/>
          </a:p>
          <a:p>
            <a:r>
              <a:rPr lang="en-US" sz="1800" b="1" dirty="0" smtClean="0"/>
              <a:t>2.Water comes from outside such as river, canals, well, dam bore well etc. (</a:t>
            </a:r>
            <a:r>
              <a:rPr lang="en-US" sz="1800" b="1" i="1" dirty="0" smtClean="0"/>
              <a:t>External Water /Raw Water)</a:t>
            </a:r>
            <a:r>
              <a:rPr lang="en-US" sz="1800" b="1" dirty="0" smtClean="0"/>
              <a:t> :</a:t>
            </a:r>
            <a:r>
              <a:rPr lang="en-US" sz="1800" dirty="0" smtClean="0"/>
              <a:t> It  does not generally come in contact with the sugar manufacturing process directly.  It is  used for condensing , cooling power turbines, mill turbines, mill bearings, Raw Mass cooling, air compressors, vacuum pumps, floor washing,  vessel washing and domestic use.</a:t>
            </a:r>
          </a:p>
        </p:txBody>
      </p:sp>
      <p:sp>
        <p:nvSpPr>
          <p:cNvPr id="5" name="Slide Number Placeholder 4"/>
          <p:cNvSpPr>
            <a:spLocks noGrp="1"/>
          </p:cNvSpPr>
          <p:nvPr>
            <p:ph type="sldNum" sz="quarter" idx="12"/>
          </p:nvPr>
        </p:nvSpPr>
        <p:spPr/>
        <p:txBody>
          <a:bodyPr/>
          <a:lstStyle/>
          <a:p>
            <a:fld id="{0659731B-C415-4A98-8C74-1DB49B09961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639762"/>
          </a:xfrm>
        </p:spPr>
        <p:txBody>
          <a:bodyPr>
            <a:normAutofit/>
          </a:bodyPr>
          <a:lstStyle/>
          <a:p>
            <a:r>
              <a:rPr lang="en-US" sz="2400" dirty="0" smtClean="0"/>
              <a:t>Major water flow in a sugar mill.</a:t>
            </a:r>
            <a:endParaRPr lang="en-US" sz="2400" dirty="0"/>
          </a:p>
        </p:txBody>
      </p:sp>
      <p:pic>
        <p:nvPicPr>
          <p:cNvPr id="5" name="Content Placeholder 4" descr="process.PNG"/>
          <p:cNvPicPr>
            <a:picLocks noGrp="1" noChangeAspect="1"/>
          </p:cNvPicPr>
          <p:nvPr>
            <p:ph idx="1"/>
          </p:nvPr>
        </p:nvPicPr>
        <p:blipFill>
          <a:blip r:embed="rId2"/>
          <a:srcRect t="1333"/>
          <a:stretch>
            <a:fillRect/>
          </a:stretch>
        </p:blipFill>
        <p:spPr>
          <a:xfrm>
            <a:off x="0" y="914400"/>
            <a:ext cx="9144000" cy="5943600"/>
          </a:xfrm>
        </p:spPr>
      </p:pic>
      <p:sp>
        <p:nvSpPr>
          <p:cNvPr id="3" name="Slide Number Placeholder 2"/>
          <p:cNvSpPr>
            <a:spLocks noGrp="1"/>
          </p:cNvSpPr>
          <p:nvPr>
            <p:ph type="sldNum" sz="quarter" idx="12"/>
          </p:nvPr>
        </p:nvSpPr>
        <p:spPr/>
        <p:txBody>
          <a:bodyPr/>
          <a:lstStyle/>
          <a:p>
            <a:fld id="{0659731B-C415-4A98-8C74-1DB49B09961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SUGAR CANE WATER BALANCE</a:t>
            </a:r>
            <a:endParaRPr lang="en-US" sz="2000" b="1" dirty="0"/>
          </a:p>
        </p:txBody>
      </p:sp>
      <p:sp>
        <p:nvSpPr>
          <p:cNvPr id="3" name="Content Placeholder 2"/>
          <p:cNvSpPr>
            <a:spLocks noGrp="1"/>
          </p:cNvSpPr>
          <p:nvPr>
            <p:ph idx="1"/>
          </p:nvPr>
        </p:nvSpPr>
        <p:spPr>
          <a:xfrm>
            <a:off x="990600" y="1295400"/>
            <a:ext cx="8001000" cy="5181600"/>
          </a:xfrm>
        </p:spPr>
        <p:txBody>
          <a:bodyPr>
            <a:noAutofit/>
          </a:bodyPr>
          <a:lstStyle/>
          <a:p>
            <a:endParaRPr lang="en-US" sz="1800" dirty="0" smtClean="0"/>
          </a:p>
        </p:txBody>
      </p:sp>
      <p:pic>
        <p:nvPicPr>
          <p:cNvPr id="5" name="Picture 4" descr="C:\Users\Tariq kazmi\Desktop\final folder\PAPER MATERIAL\cane water balance.jpeg"/>
          <p:cNvPicPr/>
          <p:nvPr/>
        </p:nvPicPr>
        <p:blipFill>
          <a:blip r:embed="rId2"/>
          <a:srcRect/>
          <a:stretch>
            <a:fillRect/>
          </a:stretch>
        </p:blipFill>
        <p:spPr bwMode="auto">
          <a:xfrm>
            <a:off x="1066800" y="1295400"/>
            <a:ext cx="7848600" cy="51816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659731B-C415-4A98-8C74-1DB49B09961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498080" cy="457200"/>
          </a:xfrm>
        </p:spPr>
        <p:txBody>
          <a:bodyPr>
            <a:normAutofit/>
          </a:bodyPr>
          <a:lstStyle/>
          <a:p>
            <a:r>
              <a:rPr lang="en-US" sz="2000" b="1" dirty="0" smtClean="0"/>
              <a:t>Table: Sugar Cane water balance of MSM @ 7000 </a:t>
            </a:r>
            <a:r>
              <a:rPr lang="en-US" sz="2000" b="1" dirty="0" err="1" smtClean="0"/>
              <a:t>tcd</a:t>
            </a:r>
            <a:endParaRPr lang="en-US" sz="20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52801808"/>
              </p:ext>
            </p:extLst>
          </p:nvPr>
        </p:nvGraphicFramePr>
        <p:xfrm>
          <a:off x="2" y="609600"/>
          <a:ext cx="9143995" cy="5663521"/>
        </p:xfrm>
        <a:graphic>
          <a:graphicData uri="http://schemas.openxmlformats.org/drawingml/2006/table">
            <a:tbl>
              <a:tblPr firstRow="1" bandRow="1">
                <a:tableStyleId>{F5AB1C69-6EDB-4FF4-983F-18BD219EF322}</a:tableStyleId>
              </a:tblPr>
              <a:tblGrid>
                <a:gridCol w="914398"/>
                <a:gridCol w="990600"/>
                <a:gridCol w="1447800"/>
                <a:gridCol w="1143000"/>
                <a:gridCol w="2209800"/>
                <a:gridCol w="1447800"/>
                <a:gridCol w="990597"/>
              </a:tblGrid>
              <a:tr h="382693">
                <a:tc rowSpan="3">
                  <a:txBody>
                    <a:bodyPr/>
                    <a:lstStyle/>
                    <a:p>
                      <a:pPr algn="ctr"/>
                      <a:r>
                        <a:rPr kumimoji="0" lang="en-US" sz="1800" b="1" kern="1200" dirty="0" smtClean="0">
                          <a:solidFill>
                            <a:schemeClr val="lt1"/>
                          </a:solidFill>
                          <a:latin typeface="+mn-lt"/>
                          <a:ea typeface="+mn-ea"/>
                          <a:cs typeface="+mn-cs"/>
                        </a:rPr>
                        <a:t>S.#</a:t>
                      </a:r>
                      <a:endParaRPr lang="en-US" dirty="0"/>
                    </a:p>
                  </a:txBody>
                  <a:tcPr/>
                </a:tc>
                <a:tc gridSpan="3">
                  <a:txBody>
                    <a:bodyPr/>
                    <a:lstStyle/>
                    <a:p>
                      <a:pPr algn="ctr"/>
                      <a:r>
                        <a:rPr kumimoji="0" lang="en-US" sz="1800" b="1" kern="1200" dirty="0" smtClean="0">
                          <a:solidFill>
                            <a:schemeClr val="lt1"/>
                          </a:solidFill>
                          <a:latin typeface="+mn-lt"/>
                          <a:ea typeface="+mn-ea"/>
                          <a:cs typeface="+mn-cs"/>
                        </a:rPr>
                        <a:t>Water In </a:t>
                      </a:r>
                      <a:endParaRPr lang="en-US" dirty="0"/>
                    </a:p>
                  </a:txBody>
                  <a:tcPr/>
                </a:tc>
                <a:tc hMerge="1">
                  <a:txBody>
                    <a:bodyPr/>
                    <a:lstStyle/>
                    <a:p>
                      <a:endParaRPr lang="en-US" dirty="0"/>
                    </a:p>
                  </a:txBody>
                  <a:tcPr/>
                </a:tc>
                <a:tc hMerge="1">
                  <a:txBody>
                    <a:bodyPr/>
                    <a:lstStyle/>
                    <a:p>
                      <a:endParaRPr lang="en-US" dirty="0"/>
                    </a:p>
                  </a:txBody>
                  <a:tcPr/>
                </a:tc>
                <a:tc gridSpan="3">
                  <a:txBody>
                    <a:bodyPr/>
                    <a:lstStyle/>
                    <a:p>
                      <a:pPr algn="ctr"/>
                      <a:r>
                        <a:rPr kumimoji="0" lang="en-US" sz="1800" b="1" kern="1200" dirty="0" smtClean="0">
                          <a:solidFill>
                            <a:schemeClr val="lt1"/>
                          </a:solidFill>
                          <a:latin typeface="+mn-lt"/>
                          <a:ea typeface="+mn-ea"/>
                          <a:cs typeface="+mn-cs"/>
                        </a:rPr>
                        <a:t>Water Out </a:t>
                      </a:r>
                      <a:endParaRPr lang="en-US" dirty="0"/>
                    </a:p>
                  </a:txBody>
                  <a:tcPr/>
                </a:tc>
                <a:tc hMerge="1">
                  <a:txBody>
                    <a:bodyPr/>
                    <a:lstStyle/>
                    <a:p>
                      <a:endParaRPr lang="en-US" dirty="0"/>
                    </a:p>
                  </a:txBody>
                  <a:tcPr/>
                </a:tc>
                <a:tc hMerge="1">
                  <a:txBody>
                    <a:bodyPr/>
                    <a:lstStyle/>
                    <a:p>
                      <a:endParaRPr lang="en-US"/>
                    </a:p>
                  </a:txBody>
                  <a:tcPr/>
                </a:tc>
              </a:tr>
              <a:tr h="439251">
                <a:tc vMerge="1">
                  <a:txBody>
                    <a:bodyPr/>
                    <a:lstStyle/>
                    <a:p>
                      <a:endParaRPr lang="en-US" dirty="0"/>
                    </a:p>
                  </a:txBody>
                  <a:tcPr/>
                </a:tc>
                <a:tc>
                  <a:txBody>
                    <a:bodyPr/>
                    <a:lstStyle/>
                    <a:p>
                      <a:pPr marL="0" marR="0" algn="ctr" fontAlgn="ctr">
                        <a:lnSpc>
                          <a:spcPct val="115000"/>
                        </a:lnSpc>
                        <a:spcBef>
                          <a:spcPts val="0"/>
                        </a:spcBef>
                        <a:spcAft>
                          <a:spcPts val="0"/>
                        </a:spcAft>
                      </a:pPr>
                      <a:r>
                        <a:rPr lang="en-US" sz="1400" b="1" kern="1200" dirty="0">
                          <a:solidFill>
                            <a:srgbClr val="000000"/>
                          </a:solidFill>
                          <a:latin typeface="Times New Roman"/>
                          <a:ea typeface="Times New Roman"/>
                          <a:cs typeface="Times New Roman"/>
                        </a:rPr>
                        <a:t>Source</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b="1" kern="1200" dirty="0" smtClean="0">
                          <a:solidFill>
                            <a:srgbClr val="000000"/>
                          </a:solidFill>
                          <a:latin typeface="Times New Roman"/>
                          <a:ea typeface="Times New Roman"/>
                          <a:cs typeface="Times New Roman"/>
                        </a:rPr>
                        <a:t>Quantity </a:t>
                      </a:r>
                      <a:r>
                        <a:rPr lang="en-US" sz="1400" b="1" kern="1200" dirty="0">
                          <a:solidFill>
                            <a:srgbClr val="000000"/>
                          </a:solidFill>
                          <a:latin typeface="Times New Roman"/>
                          <a:ea typeface="Times New Roman"/>
                          <a:cs typeface="Times New Roman"/>
                        </a:rPr>
                        <a:t>(Tons)</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b="1" kern="1200" dirty="0">
                          <a:solidFill>
                            <a:srgbClr val="000000"/>
                          </a:solidFill>
                          <a:latin typeface="Times New Roman"/>
                          <a:ea typeface="Times New Roman"/>
                          <a:cs typeface="Times New Roman"/>
                        </a:rPr>
                        <a:t>% on Cane</a:t>
                      </a:r>
                      <a:endParaRPr lang="en-US" sz="1100" dirty="0">
                        <a:latin typeface="Calibri"/>
                        <a:ea typeface="Calibri"/>
                        <a:cs typeface="Times New Roman"/>
                      </a:endParaRPr>
                    </a:p>
                  </a:txBody>
                  <a:tcPr marL="5080" marR="5080" marT="5080" marB="0" anchor="ctr"/>
                </a:tc>
                <a:tc rowSpan="2">
                  <a:txBody>
                    <a:bodyPr/>
                    <a:lstStyle/>
                    <a:p>
                      <a:pPr algn="ctr"/>
                      <a:r>
                        <a:rPr lang="en-US" sz="1800" b="1" kern="1200" dirty="0" smtClean="0">
                          <a:solidFill>
                            <a:srgbClr val="000000"/>
                          </a:solidFill>
                          <a:latin typeface="Times New Roman"/>
                          <a:ea typeface="Times New Roman"/>
                          <a:cs typeface="Times New Roman"/>
                        </a:rPr>
                        <a:t>Source</a:t>
                      </a:r>
                      <a:endParaRPr lang="en-US" dirty="0"/>
                    </a:p>
                  </a:txBody>
                  <a:tcPr/>
                </a:tc>
                <a:tc rowSpan="2">
                  <a:txBody>
                    <a:bodyPr/>
                    <a:lstStyle/>
                    <a:p>
                      <a:pPr marL="0" marR="0" algn="ctr" fontAlgn="ctr">
                        <a:lnSpc>
                          <a:spcPct val="115000"/>
                        </a:lnSpc>
                        <a:spcBef>
                          <a:spcPts val="0"/>
                        </a:spcBef>
                        <a:spcAft>
                          <a:spcPts val="0"/>
                        </a:spcAft>
                      </a:pPr>
                      <a:r>
                        <a:rPr lang="en-US" sz="1300" b="1" kern="1200" dirty="0" smtClean="0">
                          <a:solidFill>
                            <a:srgbClr val="000000"/>
                          </a:solidFill>
                          <a:latin typeface="Times New Roman"/>
                          <a:ea typeface="Times New Roman"/>
                          <a:cs typeface="Times New Roman"/>
                        </a:rPr>
                        <a:t>Quantity</a:t>
                      </a:r>
                      <a:r>
                        <a:rPr lang="en-US" sz="1400" b="1" kern="1200" dirty="0" smtClean="0">
                          <a:solidFill>
                            <a:srgbClr val="000000"/>
                          </a:solidFill>
                          <a:latin typeface="Times New Roman"/>
                          <a:ea typeface="Times New Roman"/>
                          <a:cs typeface="Times New Roman"/>
                        </a:rPr>
                        <a:t> </a:t>
                      </a:r>
                      <a:r>
                        <a:rPr lang="en-US" sz="1400" b="1" kern="1200" dirty="0">
                          <a:solidFill>
                            <a:srgbClr val="000000"/>
                          </a:solidFill>
                          <a:latin typeface="Times New Roman"/>
                          <a:ea typeface="Times New Roman"/>
                          <a:cs typeface="Times New Roman"/>
                        </a:rPr>
                        <a:t>(Tons)</a:t>
                      </a:r>
                      <a:endParaRPr lang="en-US" sz="1100" dirty="0">
                        <a:latin typeface="Calibri"/>
                        <a:ea typeface="Calibri"/>
                        <a:cs typeface="Times New Roman"/>
                      </a:endParaRPr>
                    </a:p>
                  </a:txBody>
                  <a:tcPr marL="5080" marR="5080" marT="5080" marB="0" anchor="ctr"/>
                </a:tc>
                <a:tc rowSpan="2">
                  <a:txBody>
                    <a:bodyPr/>
                    <a:lstStyle/>
                    <a:p>
                      <a:pPr marL="0" marR="0" algn="ctr" fontAlgn="ctr">
                        <a:lnSpc>
                          <a:spcPct val="115000"/>
                        </a:lnSpc>
                        <a:spcBef>
                          <a:spcPts val="0"/>
                        </a:spcBef>
                        <a:spcAft>
                          <a:spcPts val="0"/>
                        </a:spcAft>
                      </a:pPr>
                      <a:r>
                        <a:rPr lang="en-US" sz="1400" b="1" kern="1200" dirty="0">
                          <a:solidFill>
                            <a:srgbClr val="000000"/>
                          </a:solidFill>
                          <a:latin typeface="Times New Roman"/>
                          <a:ea typeface="Times New Roman"/>
                          <a:cs typeface="Times New Roman"/>
                        </a:rPr>
                        <a:t>% on Cane</a:t>
                      </a:r>
                      <a:endParaRPr lang="en-US" sz="1100" dirty="0">
                        <a:latin typeface="Calibri"/>
                        <a:ea typeface="Calibri"/>
                        <a:cs typeface="Times New Roman"/>
                      </a:endParaRPr>
                    </a:p>
                  </a:txBody>
                  <a:tcPr marL="5080" marR="5080" marT="5080" marB="0" anchor="ctr"/>
                </a:tc>
              </a:tr>
              <a:tr h="0">
                <a:tc vMerge="1">
                  <a:txBody>
                    <a:bodyPr/>
                    <a:lstStyle/>
                    <a:p>
                      <a:endParaRPr lang="en-US"/>
                    </a:p>
                  </a:txBody>
                  <a:tcPr/>
                </a:tc>
                <a:tc rowSpan="2">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Cane</a:t>
                      </a:r>
                      <a:endParaRPr lang="en-US" sz="1100">
                        <a:latin typeface="Calibri"/>
                        <a:ea typeface="Calibri"/>
                        <a:cs typeface="Times New Roman"/>
                      </a:endParaRPr>
                    </a:p>
                  </a:txBody>
                  <a:tcPr marL="5080" marR="5080" marT="5080" marB="0" anchor="ctr"/>
                </a:tc>
                <a:tc rowSpan="2">
                  <a:txBody>
                    <a:bodyPr/>
                    <a:lstStyle/>
                    <a:p>
                      <a:pPr marL="0" marR="0" algn="ctr" fontAlgn="ctr">
                        <a:lnSpc>
                          <a:spcPct val="115000"/>
                        </a:lnSpc>
                        <a:spcBef>
                          <a:spcPts val="0"/>
                        </a:spcBef>
                        <a:spcAft>
                          <a:spcPts val="0"/>
                        </a:spcAft>
                      </a:pPr>
                      <a:r>
                        <a:rPr lang="en-US" sz="1400" kern="1200" dirty="0" smtClean="0">
                          <a:solidFill>
                            <a:srgbClr val="000000"/>
                          </a:solidFill>
                          <a:latin typeface="Times New Roman"/>
                          <a:ea typeface="Times New Roman"/>
                          <a:cs typeface="Times New Roman"/>
                        </a:rPr>
                        <a:t>4900</a:t>
                      </a:r>
                      <a:endParaRPr lang="en-US" sz="1100" dirty="0">
                        <a:latin typeface="Calibri"/>
                        <a:ea typeface="Calibri"/>
                        <a:cs typeface="Times New Roman"/>
                      </a:endParaRPr>
                    </a:p>
                  </a:txBody>
                  <a:tcPr marL="5080" marR="5080" marT="5080" marB="0" anchor="ctr"/>
                </a:tc>
                <a:tc rowSpan="2">
                  <a:txBody>
                    <a:bodyPr/>
                    <a:lstStyle/>
                    <a:p>
                      <a:pPr marL="0" marR="0" algn="ctr" fontAlgn="ctr">
                        <a:lnSpc>
                          <a:spcPct val="115000"/>
                        </a:lnSpc>
                        <a:spcBef>
                          <a:spcPts val="0"/>
                        </a:spcBef>
                        <a:spcAft>
                          <a:spcPts val="0"/>
                        </a:spcAft>
                      </a:pPr>
                      <a:r>
                        <a:rPr lang="en-US" sz="1400" kern="1200" dirty="0" smtClean="0">
                          <a:solidFill>
                            <a:srgbClr val="000000"/>
                          </a:solidFill>
                          <a:latin typeface="Times New Roman"/>
                          <a:ea typeface="Calibri"/>
                          <a:cs typeface="Times New Roman"/>
                        </a:rPr>
                        <a:t>70</a:t>
                      </a:r>
                      <a:endParaRPr lang="en-US" sz="1100" dirty="0">
                        <a:latin typeface="Calibri"/>
                        <a:ea typeface="Calibri"/>
                        <a:cs typeface="Times New Roman"/>
                      </a:endParaRPr>
                    </a:p>
                  </a:txBody>
                  <a:tcPr marL="5080" marR="5080" marT="5080" marB="0" anchor="ctr"/>
                </a:tc>
                <a:tc vMerge="1">
                  <a:txBody>
                    <a:bodyPr/>
                    <a:lstStyle/>
                    <a:p>
                      <a:endParaRPr lang="en-US"/>
                    </a:p>
                  </a:txBody>
                  <a:tcPr/>
                </a:tc>
                <a:tc vMerge="1">
                  <a:txBody>
                    <a:bodyPr/>
                    <a:lstStyle/>
                    <a:p>
                      <a:endParaRPr lang="en-US"/>
                    </a:p>
                  </a:txBody>
                  <a:tcPr/>
                </a:tc>
                <a:tc vMerge="1">
                  <a:txBody>
                    <a:bodyPr/>
                    <a:lstStyle/>
                    <a:p>
                      <a:endParaRPr lang="en-US"/>
                    </a:p>
                  </a:txBody>
                  <a:tcPr/>
                </a:tc>
              </a:tr>
              <a:tr h="463296">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1</a:t>
                      </a:r>
                      <a:endParaRPr lang="en-US" sz="1100">
                        <a:latin typeface="Calibri"/>
                        <a:ea typeface="Calibri"/>
                        <a:cs typeface="Times New Roman"/>
                      </a:endParaRPr>
                    </a:p>
                  </a:txBody>
                  <a:tcPr marL="5080" marR="5080" marT="5080" marB="0" anchor="ct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fontAlgn="ctr">
                        <a:lnSpc>
                          <a:spcPct val="115000"/>
                        </a:lnSpc>
                        <a:spcBef>
                          <a:spcPts val="0"/>
                        </a:spcBef>
                        <a:spcAft>
                          <a:spcPts val="0"/>
                        </a:spcAft>
                      </a:pPr>
                      <a:r>
                        <a:rPr lang="en-US" sz="1400" kern="1200" dirty="0">
                          <a:solidFill>
                            <a:srgbClr val="000000"/>
                          </a:solidFill>
                          <a:latin typeface="Times New Roman"/>
                          <a:ea typeface="Times New Roman"/>
                          <a:cs typeface="Times New Roman"/>
                        </a:rPr>
                        <a:t>Evaporation through spray pond</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solidFill>
                            <a:srgbClr val="000000"/>
                          </a:solidFill>
                          <a:latin typeface="Times New Roman"/>
                          <a:ea typeface="Times New Roman"/>
                          <a:cs typeface="Times New Roman"/>
                        </a:rPr>
                        <a:t>1,890</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solidFill>
                            <a:srgbClr val="000000"/>
                          </a:solidFill>
                          <a:latin typeface="Calibri"/>
                          <a:ea typeface="Times New Roman"/>
                          <a:cs typeface="Arial"/>
                        </a:rPr>
                        <a:t>25-28</a:t>
                      </a:r>
                      <a:endParaRPr lang="en-US" sz="1100" dirty="0">
                        <a:latin typeface="Calibri"/>
                        <a:ea typeface="Calibri"/>
                        <a:cs typeface="Times New Roman"/>
                      </a:endParaRPr>
                    </a:p>
                  </a:txBody>
                  <a:tcPr marL="5080" marR="5080" marT="5080" marB="0" anchor="ctr"/>
                </a:tc>
              </a:tr>
              <a:tr h="382693">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2</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Water in </a:t>
                      </a:r>
                      <a:r>
                        <a:rPr lang="en-US" sz="1400" kern="1200" dirty="0" err="1">
                          <a:solidFill>
                            <a:srgbClr val="000000"/>
                          </a:solidFill>
                          <a:latin typeface="Times New Roman"/>
                          <a:ea typeface="Times New Roman"/>
                          <a:cs typeface="Times New Roman"/>
                        </a:rPr>
                        <a:t>bagasse</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Times New Roman"/>
                          <a:ea typeface="Times New Roman"/>
                          <a:cs typeface="Times New Roman"/>
                        </a:rPr>
                        <a:t>1,120</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Calibri"/>
                          <a:ea typeface="Times New Roman"/>
                          <a:cs typeface="Arial"/>
                        </a:rPr>
                        <a:t>16</a:t>
                      </a:r>
                      <a:endParaRPr lang="en-US" sz="1100" dirty="0">
                        <a:latin typeface="Calibri"/>
                        <a:ea typeface="Calibri"/>
                        <a:cs typeface="Times New Roman"/>
                      </a:endParaRPr>
                    </a:p>
                  </a:txBody>
                  <a:tcPr marL="5080" marR="5080" marT="5080" marB="0" anchor="ctr"/>
                </a:tc>
              </a:tr>
              <a:tr h="382693">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3</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endParaRPr lang="en-US" sz="1100" dirty="0">
                        <a:latin typeface="Calibri"/>
                        <a:ea typeface="Calibri"/>
                        <a:cs typeface="Times New Roman"/>
                      </a:endParaRPr>
                    </a:p>
                  </a:txBody>
                  <a:tcPr marL="5080" marR="5080" marT="5080" marB="0" anchor="ctr"/>
                </a:tc>
                <a:tc>
                  <a:txBody>
                    <a:bodyPr/>
                    <a:lstStyle/>
                    <a:p>
                      <a:pPr algn="ctr">
                        <a:lnSpc>
                          <a:spcPct val="115000"/>
                        </a:lnSpc>
                      </a:pPr>
                      <a:endParaRPr lang="en-US" sz="1100" dirty="0">
                        <a:latin typeface="Calibri"/>
                        <a:ea typeface="Times New Roman"/>
                        <a:cs typeface="Times New Roman"/>
                      </a:endParaRPr>
                    </a:p>
                  </a:txBody>
                  <a:tcPr marL="5080" marR="5080" marT="5080" marB="0" anchor="ctr"/>
                </a:tc>
                <a:tc>
                  <a:txBody>
                    <a:bodyPr/>
                    <a:lstStyle/>
                    <a:p>
                      <a:pPr algn="ctr">
                        <a:lnSpc>
                          <a:spcPct val="115000"/>
                        </a:lnSpc>
                      </a:pPr>
                      <a:endParaRPr lang="en-US" sz="1100" dirty="0">
                        <a:latin typeface="Calibri"/>
                        <a:ea typeface="Times New Roman"/>
                        <a:cs typeface="Times New Roman"/>
                      </a:endParaRPr>
                    </a:p>
                  </a:txBody>
                  <a:tcPr marL="5080" marR="5080" marT="5080" marB="0" anchor="ctr"/>
                </a:tc>
              </a:tr>
              <a:tr h="382693">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4</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Water in Boiler Ash</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Times New Roman"/>
                          <a:ea typeface="Calibri"/>
                          <a:cs typeface="Times New Roman"/>
                        </a:rPr>
                        <a:t>35</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Calibri"/>
                          <a:ea typeface="Times New Roman"/>
                          <a:cs typeface="Arial"/>
                        </a:rPr>
                        <a:t>0.5</a:t>
                      </a:r>
                      <a:endParaRPr lang="en-US" sz="1100" dirty="0">
                        <a:latin typeface="Calibri"/>
                        <a:ea typeface="Calibri"/>
                        <a:cs typeface="Times New Roman"/>
                      </a:endParaRPr>
                    </a:p>
                  </a:txBody>
                  <a:tcPr marL="5080" marR="5080" marT="5080" marB="0" anchor="ctr"/>
                </a:tc>
              </a:tr>
              <a:tr h="382693">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5</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Water in Mud</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Times New Roman"/>
                          <a:ea typeface="Times New Roman"/>
                          <a:cs typeface="Times New Roman"/>
                        </a:rPr>
                        <a:t>140</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Calibri"/>
                          <a:ea typeface="Times New Roman"/>
                          <a:cs typeface="Arial"/>
                        </a:rPr>
                        <a:t>2</a:t>
                      </a:r>
                      <a:endParaRPr lang="en-US" sz="1100" dirty="0">
                        <a:latin typeface="Calibri"/>
                        <a:ea typeface="Calibri"/>
                        <a:cs typeface="Times New Roman"/>
                      </a:endParaRPr>
                    </a:p>
                  </a:txBody>
                  <a:tcPr marL="5080" marR="5080" marT="5080" marB="0" anchor="ctr"/>
                </a:tc>
              </a:tr>
              <a:tr h="382693">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6</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Evaporation from juice flash tank</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Times New Roman"/>
                          <a:ea typeface="Calibri"/>
                          <a:cs typeface="Times New Roman"/>
                        </a:rPr>
                        <a:t>84</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Calibri"/>
                          <a:ea typeface="Times New Roman"/>
                          <a:cs typeface="Arial"/>
                        </a:rPr>
                        <a:t>1.2</a:t>
                      </a:r>
                      <a:endParaRPr lang="en-US" sz="1100" dirty="0">
                        <a:latin typeface="Calibri"/>
                        <a:ea typeface="Calibri"/>
                        <a:cs typeface="Times New Roman"/>
                      </a:endParaRPr>
                    </a:p>
                  </a:txBody>
                  <a:tcPr marL="5080" marR="5080" marT="5080" marB="0" anchor="ctr"/>
                </a:tc>
              </a:tr>
              <a:tr h="382693">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7</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solidFill>
                            <a:srgbClr val="000000"/>
                          </a:solidFill>
                          <a:latin typeface="Times New Roman"/>
                          <a:ea typeface="Times New Roman"/>
                          <a:cs typeface="Times New Roman"/>
                        </a:rPr>
                        <a:t>Evaporation from Boiler Blow down.</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70</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Calibri"/>
                          <a:ea typeface="Times New Roman"/>
                          <a:cs typeface="Arial"/>
                        </a:rPr>
                        <a:t>1.00</a:t>
                      </a:r>
                      <a:endParaRPr lang="en-US" sz="1100">
                        <a:latin typeface="Calibri"/>
                        <a:ea typeface="Calibri"/>
                        <a:cs typeface="Times New Roman"/>
                      </a:endParaRPr>
                    </a:p>
                  </a:txBody>
                  <a:tcPr marL="5080" marR="5080" marT="5080" marB="0" anchor="ctr"/>
                </a:tc>
              </a:tr>
              <a:tr h="382693">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8</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solidFill>
                            <a:srgbClr val="000000"/>
                          </a:solidFill>
                          <a:latin typeface="Times New Roman"/>
                          <a:ea typeface="Times New Roman"/>
                          <a:cs typeface="Times New Roman"/>
                        </a:rPr>
                        <a:t>Evaporation through steam leakage</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solidFill>
                            <a:srgbClr val="000000"/>
                          </a:solidFill>
                          <a:latin typeface="Times New Roman"/>
                          <a:ea typeface="Calibri"/>
                          <a:cs typeface="Times New Roman"/>
                        </a:rPr>
                        <a:t>42</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solidFill>
                            <a:srgbClr val="000000"/>
                          </a:solidFill>
                          <a:latin typeface="Calibri"/>
                          <a:ea typeface="Times New Roman"/>
                          <a:cs typeface="Arial"/>
                        </a:rPr>
                        <a:t>0.60</a:t>
                      </a:r>
                      <a:endParaRPr lang="en-US" sz="1100" dirty="0">
                        <a:latin typeface="Calibri"/>
                        <a:ea typeface="Calibri"/>
                        <a:cs typeface="Times New Roman"/>
                      </a:endParaRPr>
                    </a:p>
                  </a:txBody>
                  <a:tcPr marL="5080" marR="5080" marT="5080" marB="0" anchor="ctr"/>
                </a:tc>
              </a:tr>
              <a:tr h="382693">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9</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solidFill>
                            <a:srgbClr val="000000"/>
                          </a:solidFill>
                          <a:latin typeface="Times New Roman"/>
                          <a:ea typeface="Times New Roman"/>
                          <a:cs typeface="Times New Roman"/>
                        </a:rPr>
                        <a:t>Evaporation through soda boiling</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solidFill>
                            <a:srgbClr val="000000"/>
                          </a:solidFill>
                          <a:latin typeface="Times New Roman"/>
                          <a:ea typeface="Calibri"/>
                          <a:cs typeface="Times New Roman"/>
                        </a:rPr>
                        <a:t>56</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solidFill>
                            <a:srgbClr val="000000"/>
                          </a:solidFill>
                          <a:latin typeface="Calibri"/>
                          <a:ea typeface="Calibri"/>
                          <a:cs typeface="Arial"/>
                        </a:rPr>
                        <a:t>0.8</a:t>
                      </a:r>
                      <a:endParaRPr lang="en-US" sz="1100" dirty="0">
                        <a:latin typeface="Calibri"/>
                        <a:ea typeface="Calibri"/>
                        <a:cs typeface="Times New Roman"/>
                      </a:endParaRPr>
                    </a:p>
                  </a:txBody>
                  <a:tcPr marL="5080" marR="5080" marT="5080" marB="0" anchor="ctr"/>
                </a:tc>
              </a:tr>
              <a:tr h="382693">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10</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Evaporation at Mills</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Times New Roman"/>
                          <a:ea typeface="Calibri"/>
                          <a:cs typeface="Times New Roman"/>
                        </a:rPr>
                        <a:t>56</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Calibri"/>
                          <a:ea typeface="Calibri"/>
                          <a:cs typeface="Arial"/>
                        </a:rPr>
                        <a:t>0.8</a:t>
                      </a:r>
                      <a:endParaRPr lang="en-US" sz="1100" dirty="0">
                        <a:latin typeface="Calibri"/>
                        <a:ea typeface="Calibri"/>
                        <a:cs typeface="Times New Roman"/>
                      </a:endParaRPr>
                    </a:p>
                  </a:txBody>
                  <a:tcPr marL="5080" marR="5080" marT="5080" marB="0" anchor="ctr"/>
                </a:tc>
              </a:tr>
              <a:tr h="382693">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11</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solidFill>
                            <a:srgbClr val="000000"/>
                          </a:solidFill>
                          <a:latin typeface="Times New Roman"/>
                          <a:ea typeface="Times New Roman"/>
                          <a:cs typeface="Times New Roman"/>
                        </a:rPr>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solidFill>
                            <a:srgbClr val="000000"/>
                          </a:solidFill>
                          <a:latin typeface="Times New Roman"/>
                          <a:ea typeface="Times New Roman"/>
                          <a:cs typeface="Times New Roman"/>
                        </a:rPr>
                        <a:t>Evaporation through NCG Steam</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Times New Roman"/>
                          <a:ea typeface="Calibri"/>
                          <a:cs typeface="Times New Roman"/>
                        </a:rPr>
                        <a:t>42</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solidFill>
                            <a:srgbClr val="000000"/>
                          </a:solidFill>
                          <a:latin typeface="Calibri"/>
                          <a:ea typeface="Times New Roman"/>
                          <a:cs typeface="Arial"/>
                        </a:rPr>
                        <a:t>0.6</a:t>
                      </a:r>
                      <a:endParaRPr lang="en-US" sz="1100" dirty="0">
                        <a:latin typeface="Calibri"/>
                        <a:ea typeface="Calibri"/>
                        <a:cs typeface="Times New Roman"/>
                      </a:endParaRPr>
                    </a:p>
                  </a:txBody>
                  <a:tcPr marL="5080" marR="5080" marT="5080" marB="0" anchor="ctr"/>
                </a:tc>
              </a:tr>
            </a:tbl>
          </a:graphicData>
        </a:graphic>
      </p:graphicFrame>
      <p:sp>
        <p:nvSpPr>
          <p:cNvPr id="7" name="TextBox 6"/>
          <p:cNvSpPr txBox="1"/>
          <p:nvPr/>
        </p:nvSpPr>
        <p:spPr>
          <a:xfrm>
            <a:off x="7467600" y="6248400"/>
            <a:ext cx="1371600" cy="369332"/>
          </a:xfrm>
          <a:prstGeom prst="rect">
            <a:avLst/>
          </a:prstGeom>
          <a:noFill/>
        </p:spPr>
        <p:txBody>
          <a:bodyPr wrap="square" rtlCol="0">
            <a:spAutoFit/>
          </a:bodyPr>
          <a:lstStyle/>
          <a:p>
            <a:r>
              <a:rPr lang="en-US" dirty="0" smtClean="0">
                <a:solidFill>
                  <a:srgbClr val="FF0000"/>
                </a:solidFill>
              </a:rPr>
              <a:t>Continue…</a:t>
            </a:r>
            <a:endParaRPr lang="en-US" dirty="0">
              <a:solidFill>
                <a:srgbClr val="FF0000"/>
              </a:solidFill>
            </a:endParaRPr>
          </a:p>
        </p:txBody>
      </p:sp>
      <p:sp>
        <p:nvSpPr>
          <p:cNvPr id="3" name="Slide Number Placeholder 2"/>
          <p:cNvSpPr>
            <a:spLocks noGrp="1"/>
          </p:cNvSpPr>
          <p:nvPr>
            <p:ph type="sldNum" sz="quarter" idx="12"/>
          </p:nvPr>
        </p:nvSpPr>
        <p:spPr/>
        <p:txBody>
          <a:bodyPr/>
          <a:lstStyle/>
          <a:p>
            <a:fld id="{0659731B-C415-4A98-8C74-1DB49B09961A}" type="slidenum">
              <a:rPr lang="en-US" smtClean="0"/>
              <a:pPr/>
              <a:t>13</a:t>
            </a:fld>
            <a:endParaRPr lang="en-US"/>
          </a:p>
        </p:txBody>
      </p:sp>
    </p:spTree>
    <p:extLst>
      <p:ext uri="{BB962C8B-B14F-4D97-AF65-F5344CB8AC3E}">
        <p14:creationId xmlns:p14="http://schemas.microsoft.com/office/powerpoint/2010/main" val="38435159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385461540"/>
              </p:ext>
            </p:extLst>
          </p:nvPr>
        </p:nvGraphicFramePr>
        <p:xfrm>
          <a:off x="0" y="685800"/>
          <a:ext cx="9143995" cy="6172199"/>
        </p:xfrm>
        <a:graphic>
          <a:graphicData uri="http://schemas.openxmlformats.org/drawingml/2006/table">
            <a:tbl>
              <a:tblPr firstRow="1" bandRow="1">
                <a:tableStyleId>{F5AB1C69-6EDB-4FF4-983F-18BD219EF322}</a:tableStyleId>
              </a:tblPr>
              <a:tblGrid>
                <a:gridCol w="914398"/>
                <a:gridCol w="990600"/>
                <a:gridCol w="1447800"/>
                <a:gridCol w="1143000"/>
                <a:gridCol w="2209800"/>
                <a:gridCol w="1447800"/>
                <a:gridCol w="990597"/>
              </a:tblGrid>
              <a:tr h="844890">
                <a:tc>
                  <a:txBody>
                    <a:bodyPr/>
                    <a:lstStyle/>
                    <a:p>
                      <a:pPr marL="0" marR="0" algn="ctr" fontAlgn="ctr">
                        <a:lnSpc>
                          <a:spcPct val="115000"/>
                        </a:lnSpc>
                        <a:spcBef>
                          <a:spcPts val="0"/>
                        </a:spcBef>
                        <a:spcAft>
                          <a:spcPts val="0"/>
                        </a:spcAft>
                      </a:pPr>
                      <a:r>
                        <a:rPr lang="en-US" sz="1400" kern="1200" dirty="0"/>
                        <a:t>12</a:t>
                      </a:r>
                      <a:endParaRPr lang="en-US" sz="1100" dirty="0">
                        <a:solidFill>
                          <a:schemeClr val="accent5">
                            <a:lumMod val="40000"/>
                            <a:lumOff val="60000"/>
                          </a:schemeClr>
                        </a:solidFill>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endParaRPr lang="en-US" sz="1100" dirty="0">
                        <a:solidFill>
                          <a:schemeClr val="accent5">
                            <a:lumMod val="40000"/>
                            <a:lumOff val="60000"/>
                          </a:schemeClr>
                        </a:solidFill>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endParaRPr lang="en-US" sz="1100" dirty="0">
                        <a:solidFill>
                          <a:schemeClr val="accent5">
                            <a:lumMod val="40000"/>
                            <a:lumOff val="60000"/>
                          </a:schemeClr>
                        </a:solidFill>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endParaRPr lang="en-US" sz="1100" dirty="0">
                        <a:solidFill>
                          <a:schemeClr val="accent5">
                            <a:lumMod val="40000"/>
                            <a:lumOff val="60000"/>
                          </a:schemeClr>
                        </a:solidFill>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Evaporation from </a:t>
                      </a:r>
                      <a:r>
                        <a:rPr lang="en-US" sz="1400" kern="1200" dirty="0" smtClean="0"/>
                        <a:t>Material </a:t>
                      </a:r>
                      <a:r>
                        <a:rPr lang="en-US" sz="1400" kern="1200" dirty="0"/>
                        <a:t>storage tank</a:t>
                      </a:r>
                      <a:endParaRPr lang="en-US" sz="1100" dirty="0">
                        <a:solidFill>
                          <a:schemeClr val="accent5">
                            <a:lumMod val="40000"/>
                            <a:lumOff val="60000"/>
                          </a:schemeClr>
                        </a:solidFill>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35</a:t>
                      </a:r>
                      <a:endParaRPr lang="en-US" sz="1100" dirty="0">
                        <a:solidFill>
                          <a:schemeClr val="accent5">
                            <a:lumMod val="40000"/>
                            <a:lumOff val="60000"/>
                          </a:schemeClr>
                        </a:solidFill>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0.50</a:t>
                      </a:r>
                      <a:endParaRPr lang="en-US" sz="1100" dirty="0">
                        <a:solidFill>
                          <a:schemeClr val="accent5">
                            <a:lumMod val="40000"/>
                            <a:lumOff val="60000"/>
                          </a:schemeClr>
                        </a:solidFill>
                        <a:latin typeface="Calibri"/>
                        <a:ea typeface="Calibri"/>
                        <a:cs typeface="Times New Roman"/>
                      </a:endParaRPr>
                    </a:p>
                  </a:txBody>
                  <a:tcPr marL="5080" marR="5080" marT="5080" marB="0" anchor="ctr"/>
                </a:tc>
              </a:tr>
              <a:tr h="652135">
                <a:tc>
                  <a:txBody>
                    <a:bodyPr/>
                    <a:lstStyle/>
                    <a:p>
                      <a:pPr marL="0" marR="0" algn="ctr" fontAlgn="ctr">
                        <a:lnSpc>
                          <a:spcPts val="1720"/>
                        </a:lnSpc>
                        <a:spcBef>
                          <a:spcPts val="0"/>
                        </a:spcBef>
                        <a:spcAft>
                          <a:spcPts val="0"/>
                        </a:spcAft>
                      </a:pPr>
                      <a:r>
                        <a:rPr lang="en-US" sz="1400" kern="1200" dirty="0"/>
                        <a:t>13</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Water </a:t>
                      </a:r>
                      <a:r>
                        <a:rPr lang="en-US" sz="1400" kern="1200" dirty="0" smtClean="0"/>
                        <a:t>in F. </a:t>
                      </a:r>
                      <a:r>
                        <a:rPr lang="en-US" sz="1400" kern="1200" dirty="0"/>
                        <a:t>Molasses</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t>70</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t>1</a:t>
                      </a:r>
                      <a:endParaRPr lang="en-US" sz="1100" dirty="0">
                        <a:latin typeface="Calibri"/>
                        <a:ea typeface="Calibri"/>
                        <a:cs typeface="Times New Roman"/>
                      </a:endParaRPr>
                    </a:p>
                  </a:txBody>
                  <a:tcPr marL="5080" marR="5080" marT="5080" marB="0" anchor="ctr"/>
                </a:tc>
              </a:tr>
              <a:tr h="652135">
                <a:tc>
                  <a:txBody>
                    <a:bodyPr/>
                    <a:lstStyle/>
                    <a:p>
                      <a:pPr marL="0" marR="0" algn="ctr" fontAlgn="ctr">
                        <a:lnSpc>
                          <a:spcPts val="1720"/>
                        </a:lnSpc>
                        <a:spcBef>
                          <a:spcPts val="0"/>
                        </a:spcBef>
                        <a:spcAft>
                          <a:spcPts val="0"/>
                        </a:spcAft>
                      </a:pPr>
                      <a:r>
                        <a:rPr lang="en-US" sz="1400" kern="1200" dirty="0"/>
                        <a:t>14</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t> </a:t>
                      </a:r>
                      <a:endParaRPr lang="en-US" sz="110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Evaporation from Sugar Dryer</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11</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a:t>0.16</a:t>
                      </a:r>
                      <a:endParaRPr lang="en-US" sz="1100">
                        <a:latin typeface="Calibri"/>
                        <a:ea typeface="Calibri"/>
                        <a:cs typeface="Times New Roman"/>
                      </a:endParaRPr>
                    </a:p>
                  </a:txBody>
                  <a:tcPr marL="5080" marR="5080" marT="5080" marB="0" anchor="ctr"/>
                </a:tc>
              </a:tr>
              <a:tr h="652135">
                <a:tc>
                  <a:txBody>
                    <a:bodyPr/>
                    <a:lstStyle/>
                    <a:p>
                      <a:pPr marL="0" marR="0" algn="ctr" fontAlgn="ctr">
                        <a:lnSpc>
                          <a:spcPts val="1720"/>
                        </a:lnSpc>
                        <a:spcBef>
                          <a:spcPts val="0"/>
                        </a:spcBef>
                        <a:spcAft>
                          <a:spcPts val="0"/>
                        </a:spcAft>
                      </a:pPr>
                      <a:r>
                        <a:rPr lang="en-US" sz="1400" kern="1200" dirty="0"/>
                        <a:t>15</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smtClean="0"/>
                        <a:t>Water in Sugar</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0.5</a:t>
                      </a:r>
                      <a:endParaRPr lang="en-US" sz="1100" dirty="0">
                        <a:latin typeface="Calibri"/>
                        <a:ea typeface="Calibri"/>
                        <a:cs typeface="Times New Roman"/>
                      </a:endParaRPr>
                    </a:p>
                  </a:txBody>
                  <a:tcPr marL="5080" marR="5080" marT="5080" marB="0" anchor="ctr"/>
                </a:tc>
                <a:tc>
                  <a:txBody>
                    <a:bodyPr/>
                    <a:lstStyle/>
                    <a:p>
                      <a:pPr marL="0" marR="0" algn="ctr" fontAlgn="ctr">
                        <a:lnSpc>
                          <a:spcPts val="1720"/>
                        </a:lnSpc>
                        <a:spcBef>
                          <a:spcPts val="0"/>
                        </a:spcBef>
                        <a:spcAft>
                          <a:spcPts val="0"/>
                        </a:spcAft>
                      </a:pPr>
                      <a:r>
                        <a:rPr lang="en-US" sz="1400" kern="1200" dirty="0"/>
                        <a:t>0.01</a:t>
                      </a:r>
                      <a:endParaRPr lang="en-US" sz="1100" dirty="0">
                        <a:latin typeface="Calibri"/>
                        <a:ea typeface="Calibri"/>
                        <a:cs typeface="Times New Roman"/>
                      </a:endParaRPr>
                    </a:p>
                  </a:txBody>
                  <a:tcPr marL="5080" marR="5080" marT="5080" marB="0" anchor="ctr"/>
                </a:tc>
              </a:tr>
              <a:tr h="1263007">
                <a:tc>
                  <a:txBody>
                    <a:bodyPr/>
                    <a:lstStyle/>
                    <a:p>
                      <a:pPr marL="0" marR="0" algn="ctr" fontAlgn="ctr">
                        <a:lnSpc>
                          <a:spcPct val="11500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Total Water out in Evaporation and Product/by Product</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t>3651.50</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t>52.16</a:t>
                      </a:r>
                      <a:endParaRPr lang="en-US" sz="1100" dirty="0">
                        <a:latin typeface="Calibri"/>
                        <a:ea typeface="Calibri"/>
                        <a:cs typeface="Times New Roman"/>
                      </a:endParaRPr>
                    </a:p>
                  </a:txBody>
                  <a:tcPr marL="5080" marR="5080" marT="5080" marB="0" anchor="ctr"/>
                </a:tc>
              </a:tr>
              <a:tr h="1263007">
                <a:tc>
                  <a:txBody>
                    <a:bodyPr/>
                    <a:lstStyle/>
                    <a:p>
                      <a:pPr marL="0" marR="0" algn="ctr" fontAlgn="ctr">
                        <a:lnSpc>
                          <a:spcPct val="11500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a:t>Canal</a:t>
                      </a:r>
                      <a:endParaRPr lang="en-US" sz="110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t>4,912</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800" dirty="0" smtClean="0">
                          <a:latin typeface="+mn-lt"/>
                          <a:ea typeface="+mn-ea"/>
                          <a:cs typeface="+mn-cs"/>
                        </a:rPr>
                        <a:t>70.17</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Effluent Water To Drain (Factory municipal effluent is included)</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t>6160.50 </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latin typeface="+mn-lt"/>
                          <a:ea typeface="+mn-ea"/>
                          <a:cs typeface="+mn-cs"/>
                        </a:rPr>
                        <a:t>88</a:t>
                      </a:r>
                      <a:endParaRPr lang="en-US" sz="1100" dirty="0">
                        <a:latin typeface="Calibri"/>
                        <a:ea typeface="Calibri"/>
                        <a:cs typeface="Times New Roman"/>
                      </a:endParaRPr>
                    </a:p>
                  </a:txBody>
                  <a:tcPr marL="5080" marR="5080" marT="5080" marB="0" anchor="ctr"/>
                </a:tc>
              </a:tr>
              <a:tr h="844890">
                <a:tc>
                  <a:txBody>
                    <a:bodyPr/>
                    <a:lstStyle/>
                    <a:p>
                      <a:pPr marL="0" marR="0" algn="ctr" fontAlgn="ctr">
                        <a:lnSpc>
                          <a:spcPct val="115000"/>
                        </a:lnSpc>
                        <a:spcBef>
                          <a:spcPts val="0"/>
                        </a:spcBef>
                        <a:spcAft>
                          <a:spcPts val="0"/>
                        </a:spcAft>
                      </a:pPr>
                      <a:r>
                        <a:rPr lang="en-US" sz="1400" kern="1200" dirty="0"/>
                        <a:t> </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Total Water In</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t>9812.00</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t>140.17</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a:t>Total Water Out (Evaporation + Products + Drainage)</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t>9812.00</a:t>
                      </a:r>
                      <a:endParaRPr lang="en-US" sz="1100" dirty="0">
                        <a:latin typeface="Calibri"/>
                        <a:ea typeface="Calibri"/>
                        <a:cs typeface="Times New Roman"/>
                      </a:endParaRPr>
                    </a:p>
                  </a:txBody>
                  <a:tcPr marL="5080" marR="5080" marT="5080" marB="0" anchor="ctr"/>
                </a:tc>
                <a:tc>
                  <a:txBody>
                    <a:bodyPr/>
                    <a:lstStyle/>
                    <a:p>
                      <a:pPr marL="0" marR="0" algn="ctr" fontAlgn="ctr">
                        <a:lnSpc>
                          <a:spcPct val="115000"/>
                        </a:lnSpc>
                        <a:spcBef>
                          <a:spcPts val="0"/>
                        </a:spcBef>
                        <a:spcAft>
                          <a:spcPts val="0"/>
                        </a:spcAft>
                      </a:pPr>
                      <a:r>
                        <a:rPr lang="en-US" sz="1400" kern="1200" dirty="0" smtClean="0"/>
                        <a:t>140.17</a:t>
                      </a:r>
                      <a:endParaRPr lang="en-US" sz="1100" dirty="0">
                        <a:latin typeface="Calibri"/>
                        <a:ea typeface="Calibri"/>
                        <a:cs typeface="Times New Roman"/>
                      </a:endParaRPr>
                    </a:p>
                  </a:txBody>
                  <a:tcPr marL="5080" marR="5080" marT="5080" marB="0" anchor="ctr"/>
                </a:tc>
              </a:tr>
            </a:tbl>
          </a:graphicData>
        </a:graphic>
      </p:graphicFrame>
      <p:sp>
        <p:nvSpPr>
          <p:cNvPr id="7" name="Title 6"/>
          <p:cNvSpPr>
            <a:spLocks noGrp="1"/>
          </p:cNvSpPr>
          <p:nvPr>
            <p:ph type="title"/>
          </p:nvPr>
        </p:nvSpPr>
        <p:spPr>
          <a:xfrm>
            <a:off x="990600" y="152400"/>
            <a:ext cx="7943088" cy="413657"/>
          </a:xfrm>
        </p:spPr>
        <p:txBody>
          <a:bodyPr>
            <a:normAutofit/>
          </a:bodyPr>
          <a:lstStyle/>
          <a:p>
            <a:r>
              <a:rPr lang="en-US" sz="2000" b="1" dirty="0" err="1"/>
              <a:t>Tble</a:t>
            </a:r>
            <a:r>
              <a:rPr lang="en-US" sz="2000" b="1" dirty="0"/>
              <a:t>: Sugar Cane water balance of MSM @ 7000 </a:t>
            </a:r>
            <a:r>
              <a:rPr lang="en-US" sz="2000" b="1" dirty="0" err="1"/>
              <a:t>tcd</a:t>
            </a:r>
            <a:endParaRPr lang="en-US" sz="2000" dirty="0"/>
          </a:p>
        </p:txBody>
      </p:sp>
      <p:sp>
        <p:nvSpPr>
          <p:cNvPr id="2" name="Slide Number Placeholder 1"/>
          <p:cNvSpPr>
            <a:spLocks noGrp="1"/>
          </p:cNvSpPr>
          <p:nvPr>
            <p:ph type="sldNum" sz="quarter" idx="12"/>
          </p:nvPr>
        </p:nvSpPr>
        <p:spPr/>
        <p:txBody>
          <a:bodyPr/>
          <a:lstStyle/>
          <a:p>
            <a:fld id="{0659731B-C415-4A98-8C74-1DB49B09961A}" type="slidenum">
              <a:rPr lang="en-US" smtClean="0"/>
              <a:pPr/>
              <a:t>14</a:t>
            </a:fld>
            <a:endParaRPr lang="en-US"/>
          </a:p>
        </p:txBody>
      </p:sp>
    </p:spTree>
    <p:extLst>
      <p:ext uri="{BB962C8B-B14F-4D97-AF65-F5344CB8AC3E}">
        <p14:creationId xmlns:p14="http://schemas.microsoft.com/office/powerpoint/2010/main" val="3749443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SUGAR CANE WATER BALANCE</a:t>
            </a:r>
            <a:endParaRPr lang="en-US" sz="2400" dirty="0"/>
          </a:p>
        </p:txBody>
      </p:sp>
      <p:sp>
        <p:nvSpPr>
          <p:cNvPr id="3" name="Content Placeholder 2"/>
          <p:cNvSpPr>
            <a:spLocks noGrp="1"/>
          </p:cNvSpPr>
          <p:nvPr>
            <p:ph idx="1"/>
          </p:nvPr>
        </p:nvSpPr>
        <p:spPr>
          <a:xfrm>
            <a:off x="990600" y="1295400"/>
            <a:ext cx="8001000" cy="5181600"/>
          </a:xfrm>
        </p:spPr>
        <p:txBody>
          <a:bodyPr>
            <a:noAutofit/>
          </a:bodyPr>
          <a:lstStyle/>
          <a:p>
            <a:r>
              <a:rPr lang="en-US" sz="1800" dirty="0" smtClean="0"/>
              <a:t>Here you may notice the water balance of  sugar cane.  Since Sugar cane contain about 70 % of water. After milling process 16 % is retained with bagasse. Remaining water comes with  juice for further processing in Process House, Together with the products of the factory, about 2 and  1 %  leaves with mud and final molasses respectively. About one and half % flash out from heated juice , approximate </a:t>
            </a:r>
            <a:r>
              <a:rPr lang="en-US" sz="1800" dirty="0"/>
              <a:t>2</a:t>
            </a:r>
            <a:r>
              <a:rPr lang="en-US" sz="1800" dirty="0" smtClean="0"/>
              <a:t> % lost during boiler blow down.  Leakages , NCG and other  losses counted about 2 % . water goes out with soda boiling is about 1% . evaporation from boiler, boiler ash ,  and milling about 2.5 % . evaporation from liquid material storage tanks , drift losses,  sugar dryers, refined sugar  etc. about 1.5% </a:t>
            </a:r>
          </a:p>
          <a:p>
            <a:r>
              <a:rPr lang="en-US" sz="1800" dirty="0" smtClean="0"/>
              <a:t>Major portion about 27 % evaporates from spray pond/ cooling towers. </a:t>
            </a:r>
          </a:p>
          <a:p>
            <a:r>
              <a:rPr lang="en-US" sz="1800" dirty="0" smtClean="0"/>
              <a:t>Hence total 52 %  evaporation on cane occurs at  different stations including  water that exists in product and by product. consequently about 18% water is surplus in the form of condensate. That may be consumed or recycled for many other purpose that can be substitute of  intake raw water and eventually causes reduction in final effluent.  </a:t>
            </a:r>
            <a:endParaRPr lang="en-US" sz="1800" dirty="0"/>
          </a:p>
        </p:txBody>
      </p:sp>
      <p:sp>
        <p:nvSpPr>
          <p:cNvPr id="5" name="Slide Number Placeholder 4"/>
          <p:cNvSpPr>
            <a:spLocks noGrp="1"/>
          </p:cNvSpPr>
          <p:nvPr>
            <p:ph type="sldNum" sz="quarter" idx="12"/>
          </p:nvPr>
        </p:nvSpPr>
        <p:spPr/>
        <p:txBody>
          <a:bodyPr/>
          <a:lstStyle/>
          <a:p>
            <a:fld id="{0659731B-C415-4A98-8C74-1DB49B09961A}"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274638"/>
            <a:ext cx="7866888" cy="1143000"/>
          </a:xfrm>
        </p:spPr>
        <p:txBody>
          <a:bodyPr>
            <a:normAutofit/>
          </a:bodyPr>
          <a:lstStyle/>
          <a:p>
            <a:r>
              <a:rPr lang="en-US" sz="2000" b="1" dirty="0" smtClean="0"/>
              <a:t>MSM CONDENSATE WATER GENRATION AND UTILIZATION BEFORE ADDITION OF PLATE TYPE  HEATER FOR CONDENSATE Year 2014-15</a:t>
            </a:r>
            <a:endParaRPr lang="en-US" sz="2000" b="1" dirty="0"/>
          </a:p>
        </p:txBody>
      </p:sp>
      <p:pic>
        <p:nvPicPr>
          <p:cNvPr id="6" name="Content Placeholder 5" descr="C:\Users\Tariq kazmi\Desktop\final folder\PAPER MATERIAL\msm condensate generation and major consumption.jpeg"/>
          <p:cNvPicPr>
            <a:picLocks noGrp="1"/>
          </p:cNvPicPr>
          <p:nvPr>
            <p:ph idx="1"/>
          </p:nvPr>
        </p:nvPicPr>
        <p:blipFill>
          <a:blip r:embed="rId2"/>
          <a:srcRect/>
          <a:stretch>
            <a:fillRect/>
          </a:stretch>
        </p:blipFill>
        <p:spPr bwMode="auto">
          <a:xfrm>
            <a:off x="1066800" y="1489696"/>
            <a:ext cx="7924800" cy="4911104"/>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0659731B-C415-4A98-8C74-1DB49B09961A}"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274638"/>
            <a:ext cx="7866888" cy="1143000"/>
          </a:xfrm>
        </p:spPr>
        <p:txBody>
          <a:bodyPr>
            <a:normAutofit/>
          </a:bodyPr>
          <a:lstStyle/>
          <a:p>
            <a:r>
              <a:rPr lang="en-US" sz="2000" b="1" dirty="0" smtClean="0"/>
              <a:t>MSM CONDENSATE WATER GENRATION AND UTILIZATION BEFORE ADDITION OF PLATE TYP HEATER FOR CONDENSATE </a:t>
            </a:r>
            <a:endParaRPr lang="en-US" sz="2000" b="1" dirty="0"/>
          </a:p>
        </p:txBody>
      </p:sp>
      <p:sp>
        <p:nvSpPr>
          <p:cNvPr id="7" name="Content Placeholder 6"/>
          <p:cNvSpPr>
            <a:spLocks noGrp="1"/>
          </p:cNvSpPr>
          <p:nvPr>
            <p:ph idx="1"/>
          </p:nvPr>
        </p:nvSpPr>
        <p:spPr>
          <a:xfrm>
            <a:off x="1066800" y="1600200"/>
            <a:ext cx="7866888" cy="4953000"/>
          </a:xfrm>
        </p:spPr>
        <p:txBody>
          <a:bodyPr>
            <a:normAutofit/>
          </a:bodyPr>
          <a:lstStyle/>
          <a:p>
            <a:r>
              <a:rPr lang="en-US" sz="1800" dirty="0" smtClean="0"/>
              <a:t>Here is the sketch showing major condensate water production @ 7000 TCD and its utilization in different process stages.</a:t>
            </a:r>
          </a:p>
          <a:p>
            <a:pPr lvl="0"/>
            <a:r>
              <a:rPr lang="en-US" sz="1800" dirty="0" smtClean="0"/>
              <a:t>Total condensate water generation @ 7000 TCD is about 400 Tons per hour.</a:t>
            </a:r>
          </a:p>
          <a:p>
            <a:pPr lvl="0"/>
            <a:r>
              <a:rPr lang="en-US" sz="1800" dirty="0" smtClean="0"/>
              <a:t>Exhaust steam condensate along with some portion of 1</a:t>
            </a:r>
            <a:r>
              <a:rPr lang="en-US" sz="1800" baseline="30000" dirty="0" smtClean="0"/>
              <a:t>st</a:t>
            </a:r>
            <a:r>
              <a:rPr lang="en-US" sz="1800" dirty="0" smtClean="0"/>
              <a:t> effect about 142 tons/ hr  condensate is returned back to boiler as feed water . </a:t>
            </a:r>
          </a:p>
          <a:p>
            <a:pPr lvl="0"/>
            <a:r>
              <a:rPr lang="en-US" sz="1800" dirty="0" smtClean="0"/>
              <a:t>Other  major utilization is , water for Massecuite purging, pan movement water, water for lime and chemical solution preparations. </a:t>
            </a:r>
          </a:p>
          <a:p>
            <a:pPr lvl="0"/>
            <a:r>
              <a:rPr lang="en-US" sz="1800" dirty="0" smtClean="0"/>
              <a:t>Other main condensate water usage is for de-sweetening at v. filters mud, raw sugar </a:t>
            </a:r>
            <a:r>
              <a:rPr lang="en-US" sz="1800" dirty="0" err="1" smtClean="0"/>
              <a:t>remelting</a:t>
            </a:r>
            <a:r>
              <a:rPr lang="en-US" sz="1800" dirty="0" smtClean="0"/>
              <a:t> and for pressure filter washing.</a:t>
            </a:r>
          </a:p>
          <a:p>
            <a:pPr lvl="0"/>
            <a:r>
              <a:rPr lang="en-US" sz="1800" dirty="0" smtClean="0"/>
              <a:t>Before 2015-16 , we did not have Plate type heat exchanger and tubular heater for condensate hence bulk quantity of excess condensate water went to drain that increased raw water consumption at mill house and effluent load at the end. </a:t>
            </a:r>
          </a:p>
        </p:txBody>
      </p:sp>
      <p:sp>
        <p:nvSpPr>
          <p:cNvPr id="2" name="Slide Number Placeholder 1"/>
          <p:cNvSpPr>
            <a:spLocks noGrp="1"/>
          </p:cNvSpPr>
          <p:nvPr>
            <p:ph type="sldNum" sz="quarter" idx="12"/>
          </p:nvPr>
        </p:nvSpPr>
        <p:spPr/>
        <p:txBody>
          <a:bodyPr/>
          <a:lstStyle/>
          <a:p>
            <a:fld id="{0659731B-C415-4A98-8C74-1DB49B09961A}"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normAutofit/>
          </a:bodyPr>
          <a:lstStyle/>
          <a:p>
            <a:r>
              <a:rPr lang="en-US" sz="2000" b="1" dirty="0" smtClean="0"/>
              <a:t>CONDENSATE GNERATION AND USAGE (after addition of PHE) Year 2015-16</a:t>
            </a:r>
            <a:endParaRPr lang="en-US" sz="2000" b="1" dirty="0"/>
          </a:p>
        </p:txBody>
      </p:sp>
      <p:sp>
        <p:nvSpPr>
          <p:cNvPr id="3" name="Content Placeholder 2"/>
          <p:cNvSpPr>
            <a:spLocks noGrp="1"/>
          </p:cNvSpPr>
          <p:nvPr>
            <p:ph idx="1"/>
          </p:nvPr>
        </p:nvSpPr>
        <p:spPr>
          <a:xfrm>
            <a:off x="990600" y="685800"/>
            <a:ext cx="8001000" cy="6172200"/>
          </a:xfrm>
        </p:spPr>
        <p:txBody>
          <a:bodyPr>
            <a:noAutofit/>
          </a:bodyPr>
          <a:lstStyle/>
          <a:p>
            <a:r>
              <a:rPr lang="en-US" sz="1800" dirty="0" smtClean="0"/>
              <a:t>Since cane consists of about 70 % water, cane sugar mill processes more water than sugar. All the water entering a mill must also leave it in one form or another.</a:t>
            </a:r>
          </a:p>
          <a:p>
            <a:r>
              <a:rPr lang="en-US" sz="1800" dirty="0" smtClean="0"/>
              <a:t>The overall water mass balance shows that the amount of water coming  with the cane is almost enough to maintain the operation of the factory. </a:t>
            </a:r>
            <a:endParaRPr lang="en-US" sz="1800" dirty="0"/>
          </a:p>
        </p:txBody>
      </p:sp>
      <p:pic>
        <p:nvPicPr>
          <p:cNvPr id="5" name="Picture 4" descr="C:\Users\Tariq kazmi\Desktop\final folder\PAPER MATERIAL\condesate generation and consumption with PHE.jpeg"/>
          <p:cNvPicPr/>
          <p:nvPr/>
        </p:nvPicPr>
        <p:blipFill>
          <a:blip r:embed="rId2"/>
          <a:srcRect/>
          <a:stretch>
            <a:fillRect/>
          </a:stretch>
        </p:blipFill>
        <p:spPr bwMode="auto">
          <a:xfrm>
            <a:off x="1219200" y="2438400"/>
            <a:ext cx="7696200" cy="43434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659731B-C415-4A98-8C74-1DB49B09961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CONDENSATE WATER GENERATION AND CONSUMPTION WITH  TWO  PLATE   HEAT EXCAHNGER</a:t>
            </a:r>
            <a:endParaRPr lang="en-US" sz="2400" b="1" dirty="0"/>
          </a:p>
        </p:txBody>
      </p:sp>
      <p:sp>
        <p:nvSpPr>
          <p:cNvPr id="3" name="Content Placeholder 2"/>
          <p:cNvSpPr>
            <a:spLocks noGrp="1"/>
          </p:cNvSpPr>
          <p:nvPr>
            <p:ph idx="1"/>
          </p:nvPr>
        </p:nvSpPr>
        <p:spPr>
          <a:xfrm>
            <a:off x="990600" y="1295400"/>
            <a:ext cx="8001000" cy="5181600"/>
          </a:xfrm>
        </p:spPr>
        <p:txBody>
          <a:bodyPr>
            <a:noAutofit/>
          </a:bodyPr>
          <a:lstStyle/>
          <a:p>
            <a:pPr lvl="0"/>
            <a:r>
              <a:rPr lang="en-US" sz="1800" dirty="0" smtClean="0"/>
              <a:t>This condensate water balance is on 7000 TCD @  45 % steam ,  which is average crushing capacity and steam consumption of </a:t>
            </a:r>
            <a:r>
              <a:rPr lang="en-US" sz="1800" dirty="0" err="1" smtClean="0"/>
              <a:t>mirpurkhas</a:t>
            </a:r>
            <a:r>
              <a:rPr lang="en-US" sz="1800" dirty="0" smtClean="0"/>
              <a:t> sugar mills. </a:t>
            </a:r>
          </a:p>
          <a:p>
            <a:pPr lvl="0"/>
            <a:r>
              <a:rPr lang="en-US" sz="1800" dirty="0" smtClean="0"/>
              <a:t>Total condensate water generation @ 7000 TCD is about </a:t>
            </a:r>
            <a:r>
              <a:rPr lang="en-US" sz="1800" dirty="0"/>
              <a:t> </a:t>
            </a:r>
            <a:r>
              <a:rPr lang="en-US" sz="1800" dirty="0" smtClean="0"/>
              <a:t>400 Tons per hour.</a:t>
            </a:r>
          </a:p>
          <a:p>
            <a:pPr lvl="0"/>
            <a:r>
              <a:rPr lang="en-US" sz="1800" dirty="0" smtClean="0"/>
              <a:t>Exhaust steam condensate along with some portion of 1</a:t>
            </a:r>
            <a:r>
              <a:rPr lang="en-US" sz="1800" baseline="30000" dirty="0" smtClean="0"/>
              <a:t>st</a:t>
            </a:r>
            <a:r>
              <a:rPr lang="en-US" sz="1800" dirty="0" smtClean="0"/>
              <a:t> effect about 142 tons/ hr  condensate is returned back to boiler as feed water . </a:t>
            </a:r>
          </a:p>
          <a:p>
            <a:pPr lvl="0"/>
            <a:r>
              <a:rPr lang="en-US" sz="1800" dirty="0" smtClean="0"/>
              <a:t>Other  major utilization is , water for Massecuite purging, pan movement water, </a:t>
            </a:r>
            <a:r>
              <a:rPr lang="en-US" sz="1800" dirty="0"/>
              <a:t>de-sweetening at v</a:t>
            </a:r>
            <a:r>
              <a:rPr lang="en-US" sz="1800" dirty="0" smtClean="0"/>
              <a:t>. filters </a:t>
            </a:r>
            <a:r>
              <a:rPr lang="en-US" sz="1800" dirty="0"/>
              <a:t>mud, raw sugar </a:t>
            </a:r>
            <a:r>
              <a:rPr lang="en-US" sz="1800" dirty="0" err="1"/>
              <a:t>remelting</a:t>
            </a:r>
            <a:r>
              <a:rPr lang="en-US" sz="1800" dirty="0"/>
              <a:t> and for pressure filter washing. water </a:t>
            </a:r>
            <a:r>
              <a:rPr lang="en-US" sz="1800" dirty="0" smtClean="0"/>
              <a:t>for lime and chemical solution preparations. </a:t>
            </a:r>
          </a:p>
          <a:p>
            <a:pPr lvl="0"/>
            <a:r>
              <a:rPr lang="en-US" sz="1800" dirty="0" smtClean="0"/>
              <a:t>Mixed hot water from Over flow  of over head hot water tank is collected and passed through plate type heater to heat raw juice than it is utilized for imbibitions and other purpose.</a:t>
            </a:r>
          </a:p>
          <a:p>
            <a:pPr lvl="0"/>
            <a:r>
              <a:rPr lang="en-US" sz="1800" dirty="0" smtClean="0"/>
              <a:t>Before installation of  plate type heat exchanger, raw water was added for imbibitions to maintain temperature , hence raw water consumption was on higher side with loss of precious condensate water.</a:t>
            </a:r>
            <a:endParaRPr lang="en-US" sz="1800" dirty="0"/>
          </a:p>
        </p:txBody>
      </p:sp>
      <p:sp>
        <p:nvSpPr>
          <p:cNvPr id="5" name="Slide Number Placeholder 4"/>
          <p:cNvSpPr>
            <a:spLocks noGrp="1"/>
          </p:cNvSpPr>
          <p:nvPr>
            <p:ph type="sldNum" sz="quarter" idx="12"/>
          </p:nvPr>
        </p:nvSpPr>
        <p:spPr/>
        <p:txBody>
          <a:bodyPr/>
          <a:lstStyle/>
          <a:p>
            <a:fld id="{0659731B-C415-4A98-8C74-1DB49B09961A}"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2002302"/>
          </a:xfrm>
        </p:spPr>
        <p:txBody>
          <a:bodyPr>
            <a:normAutofit/>
          </a:bodyPr>
          <a:lstStyle/>
          <a:p>
            <a:r>
              <a:rPr lang="en-US" sz="3600" b="1" dirty="0" smtClean="0"/>
              <a:t>Water Management / conservation in sugar industry</a:t>
            </a:r>
            <a:endParaRPr lang="en-US" sz="3600" dirty="0"/>
          </a:p>
        </p:txBody>
      </p:sp>
      <p:sp>
        <p:nvSpPr>
          <p:cNvPr id="3" name="Subtitle 2"/>
          <p:cNvSpPr>
            <a:spLocks noGrp="1"/>
          </p:cNvSpPr>
          <p:nvPr>
            <p:ph type="subTitle" idx="1"/>
          </p:nvPr>
        </p:nvSpPr>
        <p:spPr>
          <a:xfrm>
            <a:off x="1371600" y="2438400"/>
            <a:ext cx="7467600" cy="4191000"/>
          </a:xfrm>
        </p:spPr>
        <p:txBody>
          <a:bodyPr>
            <a:normAutofit/>
          </a:bodyPr>
          <a:lstStyle/>
          <a:p>
            <a:r>
              <a:rPr lang="en-US" b="1" dirty="0" smtClean="0"/>
              <a:t>Water generation, utilization, recycling, and measure to minimize intake water</a:t>
            </a:r>
          </a:p>
          <a:p>
            <a:endParaRPr lang="en-US" sz="2400" b="1" dirty="0" smtClean="0"/>
          </a:p>
          <a:p>
            <a:pPr algn="ctr"/>
            <a:r>
              <a:rPr lang="en-US" sz="2800" b="1" dirty="0" smtClean="0"/>
              <a:t>BY</a:t>
            </a:r>
          </a:p>
          <a:p>
            <a:pPr algn="ctr"/>
            <a:r>
              <a:rPr lang="en-US" sz="2800" b="1" dirty="0" smtClean="0"/>
              <a:t>SYED MUHAMMAD TARIQUE</a:t>
            </a:r>
          </a:p>
          <a:p>
            <a:pPr algn="ctr"/>
            <a:r>
              <a:rPr lang="en-US" sz="1900" b="1" dirty="0" smtClean="0"/>
              <a:t>Deputy General Manager –P</a:t>
            </a:r>
          </a:p>
          <a:p>
            <a:pPr algn="ctr"/>
            <a:r>
              <a:rPr lang="en-US" sz="2800" b="1" dirty="0" smtClean="0"/>
              <a:t>SHARIF KHAN </a:t>
            </a:r>
          </a:p>
          <a:p>
            <a:pPr algn="ctr"/>
            <a:r>
              <a:rPr lang="en-US" sz="1900" b="1" dirty="0" smtClean="0"/>
              <a:t>Assistant General Manager –P</a:t>
            </a:r>
          </a:p>
          <a:p>
            <a:pPr algn="ctr"/>
            <a:r>
              <a:rPr lang="en-US" sz="2800" b="1" dirty="0" smtClean="0"/>
              <a:t>MIRPURKHAS SUGAR MILLS</a:t>
            </a:r>
            <a:r>
              <a:rPr lang="en-US" sz="3400" b="1" dirty="0" smtClean="0"/>
              <a:t>	</a:t>
            </a:r>
            <a:endParaRPr lang="en-US" sz="3400" dirty="0" smtClean="0"/>
          </a:p>
          <a:p>
            <a:endParaRPr lang="en-US" sz="3400" dirty="0"/>
          </a:p>
        </p:txBody>
      </p:sp>
      <p:sp>
        <p:nvSpPr>
          <p:cNvPr id="4" name="Slide Number Placeholder 3"/>
          <p:cNvSpPr>
            <a:spLocks noGrp="1"/>
          </p:cNvSpPr>
          <p:nvPr>
            <p:ph type="sldNum" sz="quarter" idx="12"/>
          </p:nvPr>
        </p:nvSpPr>
        <p:spPr/>
        <p:txBody>
          <a:bodyPr/>
          <a:lstStyle/>
          <a:p>
            <a:fld id="{0659731B-C415-4A98-8C74-1DB49B09961A}"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0"/>
            <a:ext cx="7866888" cy="1066800"/>
          </a:xfrm>
        </p:spPr>
        <p:txBody>
          <a:bodyPr>
            <a:normAutofit/>
          </a:bodyPr>
          <a:lstStyle/>
          <a:p>
            <a:pPr lvl="0"/>
            <a:r>
              <a:rPr lang="en-US" sz="2800" b="1" dirty="0" smtClean="0"/>
              <a:t>Quantification and Distribution of original intake water. Year 2014-15</a:t>
            </a:r>
            <a:endParaRPr lang="en-US" sz="28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74968542"/>
              </p:ext>
            </p:extLst>
          </p:nvPr>
        </p:nvGraphicFramePr>
        <p:xfrm>
          <a:off x="1" y="1066801"/>
          <a:ext cx="9144000" cy="5486400"/>
        </p:xfrm>
        <a:graphic>
          <a:graphicData uri="http://schemas.openxmlformats.org/drawingml/2006/table">
            <a:tbl>
              <a:tblPr firstRow="1" bandRow="1">
                <a:tableStyleId>{5C22544A-7EE6-4342-B048-85BDC9FD1C3A}</a:tableStyleId>
              </a:tblPr>
              <a:tblGrid>
                <a:gridCol w="701885"/>
                <a:gridCol w="2261630"/>
                <a:gridCol w="779872"/>
                <a:gridCol w="935847"/>
                <a:gridCol w="1013834"/>
                <a:gridCol w="1325783"/>
                <a:gridCol w="753549"/>
                <a:gridCol w="1371600"/>
              </a:tblGrid>
              <a:tr h="473410">
                <a:tc>
                  <a:txBody>
                    <a:bodyPr/>
                    <a:lstStyle/>
                    <a:p>
                      <a:pPr algn="ctr" fontAlgn="b"/>
                      <a:r>
                        <a:rPr lang="en-US" sz="1400" b="1" i="0" u="none" strike="noStrike" dirty="0">
                          <a:latin typeface="Arial"/>
                        </a:rPr>
                        <a:t>S NO</a:t>
                      </a:r>
                    </a:p>
                  </a:txBody>
                  <a:tcPr marL="9525" marR="9525" marT="9525" marB="0" anchor="b">
                    <a:solidFill>
                      <a:schemeClr val="accent3"/>
                    </a:solidFill>
                  </a:tcPr>
                </a:tc>
                <a:tc>
                  <a:txBody>
                    <a:bodyPr/>
                    <a:lstStyle/>
                    <a:p>
                      <a:pPr algn="ctr" fontAlgn="b"/>
                      <a:r>
                        <a:rPr lang="en-US" sz="1400" b="1" i="0" u="none" strike="noStrike">
                          <a:latin typeface="Arial"/>
                        </a:rPr>
                        <a:t>Equipment </a:t>
                      </a:r>
                    </a:p>
                  </a:txBody>
                  <a:tcPr marL="9525" marR="9525" marT="9525" marB="0" anchor="b">
                    <a:solidFill>
                      <a:schemeClr val="accent3"/>
                    </a:solidFill>
                  </a:tcPr>
                </a:tc>
                <a:tc>
                  <a:txBody>
                    <a:bodyPr/>
                    <a:lstStyle/>
                    <a:p>
                      <a:pPr algn="ctr" fontAlgn="b"/>
                      <a:r>
                        <a:rPr lang="en-US" sz="1400" b="1" i="0" u="none" strike="noStrike">
                          <a:latin typeface="Arial"/>
                        </a:rPr>
                        <a:t>Ton/day</a:t>
                      </a:r>
                    </a:p>
                  </a:txBody>
                  <a:tcPr marL="9525" marR="9525" marT="9525" marB="0" anchor="b">
                    <a:solidFill>
                      <a:schemeClr val="accent3"/>
                    </a:solidFill>
                  </a:tcPr>
                </a:tc>
                <a:tc>
                  <a:txBody>
                    <a:bodyPr/>
                    <a:lstStyle/>
                    <a:p>
                      <a:pPr algn="ctr" fontAlgn="b"/>
                      <a:r>
                        <a:rPr lang="en-US" sz="1400" b="1" i="0" u="none" strike="noStrike" dirty="0">
                          <a:latin typeface="Arial"/>
                        </a:rPr>
                        <a:t>water in C* </a:t>
                      </a:r>
                      <a:r>
                        <a:rPr lang="en-US" sz="1400" b="1" i="0" u="none" strike="noStrike" dirty="0" err="1">
                          <a:latin typeface="Arial"/>
                        </a:rPr>
                        <a:t>Avr</a:t>
                      </a:r>
                      <a:r>
                        <a:rPr lang="en-US" sz="1400" b="1" i="0" u="none" strike="noStrike" dirty="0">
                          <a:latin typeface="Arial"/>
                        </a:rPr>
                        <a:t>.</a:t>
                      </a:r>
                    </a:p>
                  </a:txBody>
                  <a:tcPr marL="9525" marR="9525" marT="9525" marB="0" anchor="b">
                    <a:solidFill>
                      <a:schemeClr val="accent3"/>
                    </a:solidFill>
                  </a:tcPr>
                </a:tc>
                <a:tc>
                  <a:txBody>
                    <a:bodyPr/>
                    <a:lstStyle/>
                    <a:p>
                      <a:pPr algn="ctr" fontAlgn="b"/>
                      <a:r>
                        <a:rPr lang="en-US" sz="1400" b="1" i="0" u="none" strike="noStrike" dirty="0">
                          <a:latin typeface="Arial"/>
                        </a:rPr>
                        <a:t>water Out C* Av</a:t>
                      </a:r>
                    </a:p>
                  </a:txBody>
                  <a:tcPr marL="9525" marR="9525" marT="9525" marB="0" anchor="b">
                    <a:solidFill>
                      <a:schemeClr val="accent3"/>
                    </a:solidFill>
                  </a:tcPr>
                </a:tc>
                <a:tc>
                  <a:txBody>
                    <a:bodyPr/>
                    <a:lstStyle/>
                    <a:p>
                      <a:pPr algn="ctr" fontAlgn="b"/>
                      <a:r>
                        <a:rPr lang="en-US" sz="1400" b="1" i="0" u="none" strike="noStrike" dirty="0">
                          <a:latin typeface="Arial"/>
                        </a:rPr>
                        <a:t>water source make up</a:t>
                      </a:r>
                    </a:p>
                  </a:txBody>
                  <a:tcPr marL="9525" marR="9525" marT="9525" marB="0" anchor="b">
                    <a:solidFill>
                      <a:schemeClr val="accent3"/>
                    </a:solidFill>
                  </a:tcPr>
                </a:tc>
                <a:tc>
                  <a:txBody>
                    <a:bodyPr/>
                    <a:lstStyle/>
                    <a:p>
                      <a:pPr algn="ctr" fontAlgn="b"/>
                      <a:r>
                        <a:rPr lang="en-US" sz="1400" b="1" i="0" u="none" strike="noStrike" dirty="0" err="1">
                          <a:latin typeface="Arial"/>
                        </a:rPr>
                        <a:t>qaulity</a:t>
                      </a:r>
                      <a:r>
                        <a:rPr lang="en-US" sz="1400" b="1" i="0" u="none" strike="noStrike" dirty="0">
                          <a:latin typeface="Arial"/>
                        </a:rPr>
                        <a:t> of water</a:t>
                      </a:r>
                    </a:p>
                  </a:txBody>
                  <a:tcPr marL="9525" marR="9525" marT="9525" marB="0" anchor="b">
                    <a:solidFill>
                      <a:schemeClr val="accent3"/>
                    </a:solidFill>
                  </a:tcPr>
                </a:tc>
                <a:tc>
                  <a:txBody>
                    <a:bodyPr/>
                    <a:lstStyle/>
                    <a:p>
                      <a:pPr algn="ctr" fontAlgn="b"/>
                      <a:r>
                        <a:rPr lang="en-US" sz="1400" b="1" i="0" u="none" strike="noStrike" dirty="0">
                          <a:latin typeface="Arial"/>
                        </a:rPr>
                        <a:t>Recycle/drain</a:t>
                      </a:r>
                    </a:p>
                  </a:txBody>
                  <a:tcPr marL="9525" marR="9525" marT="9525" marB="0" anchor="b">
                    <a:solidFill>
                      <a:schemeClr val="accent3"/>
                    </a:solidFill>
                  </a:tcPr>
                </a:tc>
              </a:tr>
              <a:tr h="326795">
                <a:tc>
                  <a:txBody>
                    <a:bodyPr/>
                    <a:lstStyle/>
                    <a:p>
                      <a:pPr algn="ctr" fontAlgn="b"/>
                      <a:r>
                        <a:rPr lang="en-US" sz="1400" b="0" i="0" u="none" strike="noStrike" dirty="0">
                          <a:latin typeface="Arial"/>
                        </a:rPr>
                        <a:t>1</a:t>
                      </a:r>
                    </a:p>
                  </a:txBody>
                  <a:tcPr marL="9525" marR="9525" marT="9525" marB="0" anchor="b">
                    <a:solidFill>
                      <a:schemeClr val="accent3">
                        <a:lumMod val="40000"/>
                        <a:lumOff val="60000"/>
                      </a:schemeClr>
                    </a:solidFill>
                  </a:tcPr>
                </a:tc>
                <a:tc>
                  <a:txBody>
                    <a:bodyPr/>
                    <a:lstStyle/>
                    <a:p>
                      <a:pPr algn="ctr" fontAlgn="b"/>
                      <a:r>
                        <a:rPr lang="en-US" sz="1400" b="0" i="0" u="none" strike="noStrike">
                          <a:latin typeface="Arial"/>
                        </a:rPr>
                        <a:t>feeding Table oil cooler</a:t>
                      </a:r>
                    </a:p>
                  </a:txBody>
                  <a:tcPr marL="9525" marR="9525" marT="9525" marB="0" anchor="b">
                    <a:solidFill>
                      <a:schemeClr val="accent3">
                        <a:lumMod val="40000"/>
                        <a:lumOff val="60000"/>
                      </a:schemeClr>
                    </a:solidFill>
                  </a:tcPr>
                </a:tc>
                <a:tc>
                  <a:txBody>
                    <a:bodyPr/>
                    <a:lstStyle/>
                    <a:p>
                      <a:pPr algn="ctr" fontAlgn="b"/>
                      <a:r>
                        <a:rPr lang="en-US" sz="1400" b="0" i="0" u="none" strike="noStrike" dirty="0">
                          <a:latin typeface="Arial"/>
                        </a:rPr>
                        <a:t>116</a:t>
                      </a:r>
                    </a:p>
                  </a:txBody>
                  <a:tcPr marL="9525" marR="9525" marT="9525" marB="0" anchor="b">
                    <a:solidFill>
                      <a:schemeClr val="accent3">
                        <a:lumMod val="40000"/>
                        <a:lumOff val="60000"/>
                      </a:schemeClr>
                    </a:solidFill>
                  </a:tcPr>
                </a:tc>
                <a:tc>
                  <a:txBody>
                    <a:bodyPr/>
                    <a:lstStyle/>
                    <a:p>
                      <a:pPr algn="ctr" fontAlgn="b"/>
                      <a:r>
                        <a:rPr lang="en-US" sz="1400" b="0" i="0" u="none" strike="noStrike" dirty="0">
                          <a:latin typeface="Arial"/>
                        </a:rPr>
                        <a:t>25</a:t>
                      </a:r>
                    </a:p>
                  </a:txBody>
                  <a:tcPr marL="9525" marR="9525" marT="9525" marB="0" anchor="b">
                    <a:solidFill>
                      <a:schemeClr val="accent3">
                        <a:lumMod val="40000"/>
                        <a:lumOff val="60000"/>
                      </a:schemeClr>
                    </a:solidFill>
                  </a:tcPr>
                </a:tc>
                <a:tc>
                  <a:txBody>
                    <a:bodyPr/>
                    <a:lstStyle/>
                    <a:p>
                      <a:pPr algn="ctr" fontAlgn="b"/>
                      <a:r>
                        <a:rPr lang="en-US" sz="1400" b="0" i="0" u="none" strike="noStrike" dirty="0">
                          <a:latin typeface="Arial"/>
                        </a:rPr>
                        <a:t>35</a:t>
                      </a:r>
                    </a:p>
                  </a:txBody>
                  <a:tcPr marL="9525" marR="9525" marT="9525" marB="0" anchor="b">
                    <a:solidFill>
                      <a:schemeClr val="accent3">
                        <a:lumMod val="40000"/>
                        <a:lumOff val="6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40000"/>
                        <a:lumOff val="6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40000"/>
                        <a:lumOff val="60000"/>
                      </a:schemeClr>
                    </a:solidFill>
                  </a:tcPr>
                </a:tc>
                <a:tc>
                  <a:txBody>
                    <a:bodyPr/>
                    <a:lstStyle/>
                    <a:p>
                      <a:pPr algn="ctr" fontAlgn="b"/>
                      <a:r>
                        <a:rPr lang="en-US" sz="1400" b="0" i="0" u="none" strike="noStrike" dirty="0">
                          <a:latin typeface="Arial"/>
                        </a:rPr>
                        <a:t>Drain</a:t>
                      </a:r>
                    </a:p>
                  </a:txBody>
                  <a:tcPr marL="9525" marR="9525" marT="9525" marB="0" anchor="b">
                    <a:solidFill>
                      <a:schemeClr val="accent3">
                        <a:lumMod val="40000"/>
                        <a:lumOff val="60000"/>
                      </a:schemeClr>
                    </a:solidFill>
                  </a:tcPr>
                </a:tc>
              </a:tr>
              <a:tr h="319665">
                <a:tc>
                  <a:txBody>
                    <a:bodyPr/>
                    <a:lstStyle/>
                    <a:p>
                      <a:pPr algn="ctr" fontAlgn="b"/>
                      <a:r>
                        <a:rPr lang="en-US" sz="1400" b="0" i="0" u="none" strike="noStrike" dirty="0">
                          <a:latin typeface="Arial"/>
                        </a:rPr>
                        <a:t>2</a:t>
                      </a:r>
                    </a:p>
                  </a:txBody>
                  <a:tcPr marL="9525" marR="9525" marT="9525" marB="0" anchor="b">
                    <a:solidFill>
                      <a:schemeClr val="accent3">
                        <a:lumMod val="20000"/>
                        <a:lumOff val="80000"/>
                      </a:schemeClr>
                    </a:solidFill>
                  </a:tcPr>
                </a:tc>
                <a:tc>
                  <a:txBody>
                    <a:bodyPr/>
                    <a:lstStyle/>
                    <a:p>
                      <a:pPr algn="ctr" fontAlgn="b"/>
                      <a:r>
                        <a:rPr lang="en-US" sz="1400" b="0" i="0" u="none" strike="noStrike" dirty="0" err="1">
                          <a:latin typeface="Arial"/>
                        </a:rPr>
                        <a:t>Fibrizer</a:t>
                      </a:r>
                      <a:r>
                        <a:rPr lang="en-US" sz="1400" b="0" i="0" u="none" strike="noStrike" dirty="0">
                          <a:latin typeface="Arial"/>
                        </a:rPr>
                        <a:t> gear oil cooler</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30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36</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partially recycled</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a:latin typeface="Arial"/>
                        </a:rPr>
                        <a:t>3</a:t>
                      </a:r>
                    </a:p>
                  </a:txBody>
                  <a:tcPr marL="9525" marR="9525" marT="9525" marB="0" anchor="b">
                    <a:solidFill>
                      <a:schemeClr val="accent3">
                        <a:lumMod val="20000"/>
                        <a:lumOff val="80000"/>
                      </a:schemeClr>
                    </a:solidFill>
                  </a:tcPr>
                </a:tc>
                <a:tc>
                  <a:txBody>
                    <a:bodyPr/>
                    <a:lstStyle/>
                    <a:p>
                      <a:pPr algn="ctr" fontAlgn="b"/>
                      <a:r>
                        <a:rPr lang="en-US" sz="1400" b="0" i="0" u="none" strike="noStrike" dirty="0" err="1" smtClean="0">
                          <a:latin typeface="Arial"/>
                        </a:rPr>
                        <a:t>Fibrizer</a:t>
                      </a:r>
                      <a:r>
                        <a:rPr lang="en-US" sz="1400" b="0" i="0" u="none" strike="noStrike" dirty="0" smtClean="0">
                          <a:latin typeface="Arial"/>
                        </a:rPr>
                        <a:t> </a:t>
                      </a:r>
                      <a:r>
                        <a:rPr lang="en-US" sz="1400" b="0" i="0" u="none" strike="noStrike" dirty="0">
                          <a:latin typeface="Arial"/>
                        </a:rPr>
                        <a:t>Turbine oil cooler</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79</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36</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partially recycled</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a:latin typeface="Arial"/>
                        </a:rPr>
                        <a:t>4</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Mill House Turbines</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396</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36</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partially recycled</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a:latin typeface="Arial"/>
                        </a:rPr>
                        <a:t>5</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Mill house Bearing In side</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170</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36</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partially recycled</a:t>
                      </a:r>
                    </a:p>
                  </a:txBody>
                  <a:tcPr marL="9525" marR="9525" marT="9525" marB="0" anchor="b">
                    <a:solidFill>
                      <a:schemeClr val="accent3">
                        <a:lumMod val="20000"/>
                        <a:lumOff val="80000"/>
                      </a:schemeClr>
                    </a:solidFill>
                  </a:tcPr>
                </a:tc>
              </a:tr>
              <a:tr h="473410">
                <a:tc>
                  <a:txBody>
                    <a:bodyPr/>
                    <a:lstStyle/>
                    <a:p>
                      <a:pPr algn="ctr" fontAlgn="b"/>
                      <a:r>
                        <a:rPr lang="en-US" sz="1400" b="0" i="0" u="none" strike="noStrike" dirty="0" smtClean="0">
                          <a:latin typeface="Arial"/>
                        </a:rPr>
                        <a:t>6</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Mill  </a:t>
                      </a:r>
                      <a:r>
                        <a:rPr lang="en-US" sz="1400" b="0" i="0" u="none" strike="noStrike" dirty="0" smtClean="0">
                          <a:latin typeface="Arial"/>
                        </a:rPr>
                        <a:t>Bagasse </a:t>
                      </a:r>
                      <a:r>
                        <a:rPr lang="en-US" sz="1400" b="0" i="0" u="none" strike="noStrike" dirty="0">
                          <a:latin typeface="Arial"/>
                        </a:rPr>
                        <a:t>Washing/cooling</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550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36</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Drain</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7</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Mills  Gearing  cooling </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350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36</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partially recycled</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8</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Mill House </a:t>
                      </a:r>
                      <a:r>
                        <a:rPr lang="en-US" sz="1400" b="0" i="0" u="none" strike="noStrike" dirty="0" smtClean="0">
                          <a:latin typeface="Arial"/>
                        </a:rPr>
                        <a:t>Imbibition </a:t>
                      </a:r>
                      <a:r>
                        <a:rPr lang="en-US" sz="1400" b="0" i="0" u="none" strike="noStrike" dirty="0">
                          <a:latin typeface="Arial"/>
                        </a:rPr>
                        <a:t>tank</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400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sink</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241873">
                <a:tc>
                  <a:txBody>
                    <a:bodyPr/>
                    <a:lstStyle/>
                    <a:p>
                      <a:pPr algn="ctr" fontAlgn="b"/>
                      <a:r>
                        <a:rPr lang="en-US" sz="1400" b="0" i="0" u="none" strike="noStrike" dirty="0" smtClean="0">
                          <a:latin typeface="Arial"/>
                        </a:rPr>
                        <a:t>9</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Accumulator condenser</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35</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chanal</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10</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Power House Turbines</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250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36</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partially recycled</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11</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Laboratory </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20</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sinks</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466772">
                <a:tc>
                  <a:txBody>
                    <a:bodyPr/>
                    <a:lstStyle/>
                    <a:p>
                      <a:pPr algn="ctr" fontAlgn="b"/>
                      <a:r>
                        <a:rPr lang="en-US" sz="1400" b="0" i="0" u="none" strike="noStrike" dirty="0" smtClean="0">
                          <a:latin typeface="Arial"/>
                        </a:rPr>
                        <a:t>12</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to </a:t>
                      </a:r>
                      <a:r>
                        <a:rPr lang="en-US" sz="1400" b="0" i="0" u="none" strike="noStrike" dirty="0" smtClean="0">
                          <a:latin typeface="Arial"/>
                        </a:rPr>
                        <a:t>near </a:t>
                      </a:r>
                      <a:r>
                        <a:rPr lang="en-US" sz="1400" b="0" i="0" u="none" strike="noStrike" dirty="0">
                          <a:latin typeface="Arial"/>
                        </a:rPr>
                        <a:t>by villagers </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20</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sinks</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sinks</a:t>
                      </a:r>
                    </a:p>
                  </a:txBody>
                  <a:tcPr marL="9525" marR="9525" marT="9525" marB="0" anchor="b">
                    <a:solidFill>
                      <a:schemeClr val="accent3">
                        <a:lumMod val="20000"/>
                        <a:lumOff val="80000"/>
                      </a:schemeClr>
                    </a:solidFill>
                  </a:tcPr>
                </a:tc>
              </a:tr>
              <a:tr h="473410">
                <a:tc>
                  <a:txBody>
                    <a:bodyPr/>
                    <a:lstStyle/>
                    <a:p>
                      <a:pPr algn="ctr" fontAlgn="b"/>
                      <a:r>
                        <a:rPr lang="en-US" sz="1400" b="0" i="0" u="none" strike="noStrike" dirty="0" smtClean="0">
                          <a:latin typeface="Arial"/>
                        </a:rPr>
                        <a:t>13</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Contractors Rooms</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15</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473410">
                <a:tc>
                  <a:txBody>
                    <a:bodyPr/>
                    <a:lstStyle/>
                    <a:p>
                      <a:pPr algn="ctr" fontAlgn="b"/>
                      <a:r>
                        <a:rPr lang="en-US" sz="1400" b="0" i="0" u="none" strike="noStrike" dirty="0" smtClean="0">
                          <a:latin typeface="Arial"/>
                        </a:rPr>
                        <a:t>14</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err="1">
                          <a:latin typeface="Arial"/>
                        </a:rPr>
                        <a:t>Evap</a:t>
                      </a:r>
                      <a:r>
                        <a:rPr lang="en-US" sz="1400" b="0" i="0" u="none" strike="noStrike" dirty="0">
                          <a:latin typeface="Arial"/>
                        </a:rPr>
                        <a:t> Brushing </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63</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drain</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Drain</a:t>
                      </a:r>
                    </a:p>
                  </a:txBody>
                  <a:tcPr marL="9525" marR="9525" marT="9525" marB="0" anchor="b">
                    <a:solidFill>
                      <a:schemeClr val="accent3">
                        <a:lumMod val="20000"/>
                        <a:lumOff val="80000"/>
                      </a:schemeClr>
                    </a:solidFill>
                  </a:tcPr>
                </a:tc>
              </a:tr>
            </a:tbl>
          </a:graphicData>
        </a:graphic>
      </p:graphicFrame>
      <p:sp>
        <p:nvSpPr>
          <p:cNvPr id="8" name="TextBox 7"/>
          <p:cNvSpPr txBox="1"/>
          <p:nvPr/>
        </p:nvSpPr>
        <p:spPr>
          <a:xfrm>
            <a:off x="8153400" y="6550223"/>
            <a:ext cx="1219200" cy="307777"/>
          </a:xfrm>
          <a:prstGeom prst="rect">
            <a:avLst/>
          </a:prstGeom>
          <a:noFill/>
        </p:spPr>
        <p:txBody>
          <a:bodyPr wrap="square" rtlCol="0">
            <a:spAutoFit/>
          </a:bodyPr>
          <a:lstStyle/>
          <a:p>
            <a:r>
              <a:rPr lang="en-US" sz="1400" dirty="0" smtClean="0">
                <a:solidFill>
                  <a:srgbClr val="FF0000"/>
                </a:solidFill>
              </a:rPr>
              <a:t>Continue…</a:t>
            </a:r>
            <a:endParaRPr lang="en-US" sz="1400" dirty="0">
              <a:solidFill>
                <a:srgbClr val="FF0000"/>
              </a:solidFill>
            </a:endParaRPr>
          </a:p>
        </p:txBody>
      </p:sp>
      <p:sp>
        <p:nvSpPr>
          <p:cNvPr id="2" name="Slide Number Placeholder 1"/>
          <p:cNvSpPr>
            <a:spLocks noGrp="1"/>
          </p:cNvSpPr>
          <p:nvPr>
            <p:ph type="sldNum" sz="quarter" idx="12"/>
          </p:nvPr>
        </p:nvSpPr>
        <p:spPr/>
        <p:txBody>
          <a:bodyPr/>
          <a:lstStyle/>
          <a:p>
            <a:fld id="{0659731B-C415-4A98-8C74-1DB49B09961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0"/>
            <a:ext cx="7866888" cy="1066800"/>
          </a:xfrm>
        </p:spPr>
        <p:txBody>
          <a:bodyPr>
            <a:normAutofit/>
          </a:bodyPr>
          <a:lstStyle/>
          <a:p>
            <a:pPr lvl="0"/>
            <a:r>
              <a:rPr lang="en-US" sz="2800" b="1" dirty="0" smtClean="0"/>
              <a:t>Quantification and Distribution of original intake water. Year 2014-15</a:t>
            </a:r>
            <a:endParaRPr lang="en-US" sz="28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4737445"/>
              </p:ext>
            </p:extLst>
          </p:nvPr>
        </p:nvGraphicFramePr>
        <p:xfrm>
          <a:off x="1" y="1066801"/>
          <a:ext cx="9144000" cy="5763782"/>
        </p:xfrm>
        <a:graphic>
          <a:graphicData uri="http://schemas.openxmlformats.org/drawingml/2006/table">
            <a:tbl>
              <a:tblPr firstRow="1" bandRow="1">
                <a:tableStyleId>{5C22544A-7EE6-4342-B048-85BDC9FD1C3A}</a:tableStyleId>
              </a:tblPr>
              <a:tblGrid>
                <a:gridCol w="701885"/>
                <a:gridCol w="2261630"/>
                <a:gridCol w="779872"/>
                <a:gridCol w="828612"/>
                <a:gridCol w="1295400"/>
                <a:gridCol w="1151452"/>
                <a:gridCol w="753549"/>
                <a:gridCol w="1371600"/>
              </a:tblGrid>
              <a:tr h="473410">
                <a:tc>
                  <a:txBody>
                    <a:bodyPr/>
                    <a:lstStyle/>
                    <a:p>
                      <a:pPr marL="0" marR="0" algn="ctr" rtl="0" eaLnBrk="1" fontAlgn="ctr" latinLnBrk="0" hangingPunct="1">
                        <a:lnSpc>
                          <a:spcPct val="115000"/>
                        </a:lnSpc>
                        <a:spcBef>
                          <a:spcPts val="0"/>
                        </a:spcBef>
                        <a:spcAft>
                          <a:spcPts val="0"/>
                        </a:spcAft>
                      </a:pPr>
                      <a:r>
                        <a:rPr kumimoji="0" lang="en-US" sz="1400" b="1" kern="1200" dirty="0">
                          <a:solidFill>
                            <a:schemeClr val="lt1"/>
                          </a:solidFill>
                          <a:latin typeface="+mn-lt"/>
                          <a:ea typeface="+mn-ea"/>
                          <a:cs typeface="+mn-cs"/>
                        </a:rPr>
                        <a:t>S NO</a:t>
                      </a:r>
                    </a:p>
                  </a:txBody>
                  <a:tcPr marL="9525" marR="9525" marT="9525" marB="0" anchor="b">
                    <a:solidFill>
                      <a:schemeClr val="accent3"/>
                    </a:solidFill>
                  </a:tcPr>
                </a:tc>
                <a:tc>
                  <a:txBody>
                    <a:bodyPr/>
                    <a:lstStyle/>
                    <a:p>
                      <a:pPr marL="0" marR="0" algn="ctr" rtl="0" eaLnBrk="1" fontAlgn="ctr" latinLnBrk="0" hangingPunct="1">
                        <a:lnSpc>
                          <a:spcPct val="115000"/>
                        </a:lnSpc>
                        <a:spcBef>
                          <a:spcPts val="0"/>
                        </a:spcBef>
                        <a:spcAft>
                          <a:spcPts val="0"/>
                        </a:spcAft>
                      </a:pPr>
                      <a:r>
                        <a:rPr kumimoji="0" lang="en-US" sz="1400" b="1" kern="1200" dirty="0">
                          <a:solidFill>
                            <a:schemeClr val="lt1"/>
                          </a:solidFill>
                          <a:latin typeface="+mn-lt"/>
                          <a:ea typeface="+mn-ea"/>
                          <a:cs typeface="+mn-cs"/>
                        </a:rPr>
                        <a:t>Equipment </a:t>
                      </a:r>
                    </a:p>
                  </a:txBody>
                  <a:tcPr marL="9525" marR="9525" marT="9525" marB="0" anchor="b">
                    <a:solidFill>
                      <a:schemeClr val="accent3"/>
                    </a:solidFill>
                  </a:tcPr>
                </a:tc>
                <a:tc>
                  <a:txBody>
                    <a:bodyPr/>
                    <a:lstStyle/>
                    <a:p>
                      <a:pPr marL="0" marR="0" algn="ctr" rtl="0" eaLnBrk="1" fontAlgn="ctr" latinLnBrk="0" hangingPunct="1">
                        <a:lnSpc>
                          <a:spcPct val="115000"/>
                        </a:lnSpc>
                        <a:spcBef>
                          <a:spcPts val="0"/>
                        </a:spcBef>
                        <a:spcAft>
                          <a:spcPts val="0"/>
                        </a:spcAft>
                      </a:pPr>
                      <a:r>
                        <a:rPr kumimoji="0" lang="en-US" sz="1400" b="1" kern="1200" dirty="0">
                          <a:solidFill>
                            <a:schemeClr val="lt1"/>
                          </a:solidFill>
                          <a:latin typeface="+mn-lt"/>
                          <a:ea typeface="+mn-ea"/>
                          <a:cs typeface="+mn-cs"/>
                        </a:rPr>
                        <a:t>Ton/day</a:t>
                      </a:r>
                    </a:p>
                  </a:txBody>
                  <a:tcPr marL="9525" marR="9525" marT="9525" marB="0" anchor="b">
                    <a:solidFill>
                      <a:schemeClr val="accent3"/>
                    </a:solidFill>
                  </a:tcPr>
                </a:tc>
                <a:tc>
                  <a:txBody>
                    <a:bodyPr/>
                    <a:lstStyle/>
                    <a:p>
                      <a:pPr marL="0" marR="0" algn="ctr" rtl="0" eaLnBrk="1" fontAlgn="ctr" latinLnBrk="0" hangingPunct="1">
                        <a:lnSpc>
                          <a:spcPct val="115000"/>
                        </a:lnSpc>
                        <a:spcBef>
                          <a:spcPts val="0"/>
                        </a:spcBef>
                        <a:spcAft>
                          <a:spcPts val="0"/>
                        </a:spcAft>
                      </a:pPr>
                      <a:r>
                        <a:rPr kumimoji="0" lang="en-US" sz="1400" b="1" kern="1200" dirty="0">
                          <a:solidFill>
                            <a:schemeClr val="lt1"/>
                          </a:solidFill>
                          <a:latin typeface="+mn-lt"/>
                          <a:ea typeface="+mn-ea"/>
                          <a:cs typeface="+mn-cs"/>
                        </a:rPr>
                        <a:t>water in C* </a:t>
                      </a:r>
                      <a:r>
                        <a:rPr kumimoji="0" lang="en-US" sz="1400" b="1" kern="1200" dirty="0" err="1">
                          <a:solidFill>
                            <a:schemeClr val="lt1"/>
                          </a:solidFill>
                          <a:latin typeface="+mn-lt"/>
                          <a:ea typeface="+mn-ea"/>
                          <a:cs typeface="+mn-cs"/>
                        </a:rPr>
                        <a:t>Avr</a:t>
                      </a:r>
                      <a:r>
                        <a:rPr kumimoji="0" lang="en-US" sz="1400" b="1" kern="1200" dirty="0">
                          <a:solidFill>
                            <a:schemeClr val="lt1"/>
                          </a:solidFill>
                          <a:latin typeface="+mn-lt"/>
                          <a:ea typeface="+mn-ea"/>
                          <a:cs typeface="+mn-cs"/>
                        </a:rPr>
                        <a:t>.</a:t>
                      </a:r>
                    </a:p>
                  </a:txBody>
                  <a:tcPr marL="9525" marR="9525" marT="9525" marB="0" anchor="b">
                    <a:solidFill>
                      <a:schemeClr val="accent3"/>
                    </a:solidFill>
                  </a:tcPr>
                </a:tc>
                <a:tc>
                  <a:txBody>
                    <a:bodyPr/>
                    <a:lstStyle/>
                    <a:p>
                      <a:pPr marL="0" marR="0" algn="ctr" rtl="0" eaLnBrk="1" fontAlgn="ctr" latinLnBrk="0" hangingPunct="1">
                        <a:lnSpc>
                          <a:spcPct val="115000"/>
                        </a:lnSpc>
                        <a:spcBef>
                          <a:spcPts val="0"/>
                        </a:spcBef>
                        <a:spcAft>
                          <a:spcPts val="0"/>
                        </a:spcAft>
                      </a:pPr>
                      <a:r>
                        <a:rPr kumimoji="0" lang="en-US" sz="1400" b="1" kern="1200" dirty="0">
                          <a:solidFill>
                            <a:schemeClr val="lt1"/>
                          </a:solidFill>
                          <a:latin typeface="+mn-lt"/>
                          <a:ea typeface="+mn-ea"/>
                          <a:cs typeface="+mn-cs"/>
                        </a:rPr>
                        <a:t>water Out C* Av</a:t>
                      </a:r>
                    </a:p>
                  </a:txBody>
                  <a:tcPr marL="9525" marR="9525" marT="9525" marB="0" anchor="b">
                    <a:solidFill>
                      <a:schemeClr val="accent3"/>
                    </a:solidFill>
                  </a:tcPr>
                </a:tc>
                <a:tc>
                  <a:txBody>
                    <a:bodyPr/>
                    <a:lstStyle/>
                    <a:p>
                      <a:pPr marL="0" marR="0" algn="ctr" rtl="0" eaLnBrk="1" fontAlgn="ctr" latinLnBrk="0" hangingPunct="1">
                        <a:lnSpc>
                          <a:spcPct val="115000"/>
                        </a:lnSpc>
                        <a:spcBef>
                          <a:spcPts val="0"/>
                        </a:spcBef>
                        <a:spcAft>
                          <a:spcPts val="0"/>
                        </a:spcAft>
                      </a:pPr>
                      <a:r>
                        <a:rPr kumimoji="0" lang="en-US" sz="1400" b="1" kern="1200" dirty="0">
                          <a:solidFill>
                            <a:schemeClr val="lt1"/>
                          </a:solidFill>
                          <a:latin typeface="+mn-lt"/>
                          <a:ea typeface="+mn-ea"/>
                          <a:cs typeface="+mn-cs"/>
                        </a:rPr>
                        <a:t>water source make up</a:t>
                      </a:r>
                    </a:p>
                  </a:txBody>
                  <a:tcPr marL="9525" marR="9525" marT="9525" marB="0" anchor="b">
                    <a:solidFill>
                      <a:schemeClr val="accent3"/>
                    </a:solidFill>
                  </a:tcPr>
                </a:tc>
                <a:tc>
                  <a:txBody>
                    <a:bodyPr/>
                    <a:lstStyle/>
                    <a:p>
                      <a:pPr marL="0" marR="0" algn="ctr" rtl="0" eaLnBrk="1" fontAlgn="ctr" latinLnBrk="0" hangingPunct="1">
                        <a:lnSpc>
                          <a:spcPct val="115000"/>
                        </a:lnSpc>
                        <a:spcBef>
                          <a:spcPts val="0"/>
                        </a:spcBef>
                        <a:spcAft>
                          <a:spcPts val="0"/>
                        </a:spcAft>
                      </a:pPr>
                      <a:r>
                        <a:rPr kumimoji="0" lang="en-US" sz="1400" b="1" kern="1200" dirty="0" err="1">
                          <a:solidFill>
                            <a:schemeClr val="lt1"/>
                          </a:solidFill>
                          <a:latin typeface="+mn-lt"/>
                          <a:ea typeface="+mn-ea"/>
                          <a:cs typeface="+mn-cs"/>
                        </a:rPr>
                        <a:t>qaulity</a:t>
                      </a:r>
                      <a:r>
                        <a:rPr kumimoji="0" lang="en-US" sz="1400" b="1" kern="1200" dirty="0">
                          <a:solidFill>
                            <a:schemeClr val="lt1"/>
                          </a:solidFill>
                          <a:latin typeface="+mn-lt"/>
                          <a:ea typeface="+mn-ea"/>
                          <a:cs typeface="+mn-cs"/>
                        </a:rPr>
                        <a:t> of water</a:t>
                      </a:r>
                    </a:p>
                  </a:txBody>
                  <a:tcPr marL="9525" marR="9525" marT="9525" marB="0" anchor="b">
                    <a:solidFill>
                      <a:schemeClr val="accent3"/>
                    </a:solidFill>
                  </a:tcPr>
                </a:tc>
                <a:tc>
                  <a:txBody>
                    <a:bodyPr/>
                    <a:lstStyle/>
                    <a:p>
                      <a:pPr marL="0" marR="0" algn="ctr" rtl="0" eaLnBrk="1" fontAlgn="ctr" latinLnBrk="0" hangingPunct="1">
                        <a:lnSpc>
                          <a:spcPct val="115000"/>
                        </a:lnSpc>
                        <a:spcBef>
                          <a:spcPts val="0"/>
                        </a:spcBef>
                        <a:spcAft>
                          <a:spcPts val="0"/>
                        </a:spcAft>
                      </a:pPr>
                      <a:r>
                        <a:rPr kumimoji="0" lang="en-US" sz="1400" b="1" kern="1200" dirty="0">
                          <a:solidFill>
                            <a:schemeClr val="lt1"/>
                          </a:solidFill>
                          <a:latin typeface="+mn-lt"/>
                          <a:ea typeface="+mn-ea"/>
                          <a:cs typeface="+mn-cs"/>
                        </a:rPr>
                        <a:t>Recycle/drain</a:t>
                      </a:r>
                    </a:p>
                  </a:txBody>
                  <a:tcPr marL="9525" marR="9525" marT="9525" marB="0" anchor="b">
                    <a:solidFill>
                      <a:schemeClr val="accent3"/>
                    </a:solidFill>
                  </a:tcPr>
                </a:tc>
              </a:tr>
              <a:tr h="440989">
                <a:tc>
                  <a:txBody>
                    <a:bodyPr/>
                    <a:lstStyle/>
                    <a:p>
                      <a:pPr algn="ctr" fontAlgn="b"/>
                      <a:r>
                        <a:rPr lang="en-US" sz="1400" b="0" i="0" u="none" strike="noStrike" dirty="0" smtClean="0">
                          <a:latin typeface="Arial"/>
                        </a:rPr>
                        <a:t>15</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Evaporator shell testing</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35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injection chanel</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16</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Calandria hydraulic</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28</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injection chanel</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17</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Heater Brushing</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18</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Co2 Scrubber for carbonation</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500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42</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19</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Compressor</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37</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316980">
                <a:tc>
                  <a:txBody>
                    <a:bodyPr/>
                    <a:lstStyle/>
                    <a:p>
                      <a:pPr algn="ctr" fontAlgn="b"/>
                      <a:r>
                        <a:rPr lang="en-US" sz="1400" b="0" i="0" u="none" strike="noStrike" dirty="0" smtClean="0">
                          <a:latin typeface="Arial"/>
                        </a:rPr>
                        <a:t>20</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Poly Electrolyte </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12</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sink</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processed</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21</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Phosphoric &amp; Acco flock</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6</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sink</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processed</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22</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CO2 Pumps</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216</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241873">
                <a:tc>
                  <a:txBody>
                    <a:bodyPr/>
                    <a:lstStyle/>
                    <a:p>
                      <a:pPr algn="ctr" fontAlgn="b"/>
                      <a:r>
                        <a:rPr lang="en-US" sz="1400" b="0" i="0" u="none" strike="noStrike" dirty="0" smtClean="0">
                          <a:latin typeface="Arial"/>
                        </a:rPr>
                        <a:t>23</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Barometer condenser</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312</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40</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24</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Vacuum Pumps/v.filter</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158</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319665">
                <a:tc>
                  <a:txBody>
                    <a:bodyPr/>
                    <a:lstStyle/>
                    <a:p>
                      <a:pPr algn="ctr" fontAlgn="b"/>
                      <a:r>
                        <a:rPr lang="en-US" sz="1400" b="0" i="0" u="none" strike="noStrike" dirty="0" smtClean="0">
                          <a:latin typeface="Arial"/>
                        </a:rPr>
                        <a:t>25</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 A conti: Vacuum Pumps</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140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40</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466772">
                <a:tc>
                  <a:txBody>
                    <a:bodyPr/>
                    <a:lstStyle/>
                    <a:p>
                      <a:pPr algn="ctr" fontAlgn="b"/>
                      <a:r>
                        <a:rPr lang="en-US" sz="1400" b="0" i="0" u="none" strike="noStrike" dirty="0" smtClean="0">
                          <a:latin typeface="Arial"/>
                        </a:rPr>
                        <a:t>26</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Vertical Cryast: </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873</a:t>
                      </a:r>
                    </a:p>
                  </a:txBody>
                  <a:tcPr marL="9525" marR="9525" marT="9525" marB="0" anchor="b">
                    <a:solidFill>
                      <a:schemeClr val="accent3">
                        <a:lumMod val="20000"/>
                        <a:lumOff val="80000"/>
                      </a:schemeClr>
                    </a:solidFill>
                  </a:tcPr>
                </a:tc>
                <a:tc>
                  <a:txBody>
                    <a:bodyPr/>
                    <a:lstStyle/>
                    <a:p>
                      <a:pPr algn="ctr" fontAlgn="b"/>
                      <a:r>
                        <a:rPr lang="en-US" sz="1400" b="0" i="0" u="none" strike="noStrike" dirty="0" smtClean="0">
                          <a:latin typeface="Arial"/>
                        </a:rPr>
                        <a:t>27</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smtClean="0">
                          <a:latin typeface="Arial"/>
                        </a:rPr>
                        <a:t>38</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imbibition</a:t>
                      </a:r>
                      <a:r>
                        <a:rPr lang="en-US" sz="1400" b="0" i="0" u="none" strike="noStrike" dirty="0" smtClean="0">
                          <a:latin typeface="Arial"/>
                        </a:rPr>
                        <a:t>/ injection </a:t>
                      </a:r>
                      <a:r>
                        <a:rPr lang="en-US" sz="1400" b="0" i="0" u="none" strike="noStrike" dirty="0">
                          <a:latin typeface="Arial"/>
                        </a:rPr>
                        <a:t>pit</a:t>
                      </a:r>
                    </a:p>
                  </a:txBody>
                  <a:tcPr marL="9525" marR="9525" marT="9525" marB="0" anchor="b">
                    <a:solidFill>
                      <a:schemeClr val="accent3">
                        <a:lumMod val="20000"/>
                        <a:lumOff val="80000"/>
                      </a:schemeClr>
                    </a:solidFill>
                  </a:tcPr>
                </a:tc>
              </a:tr>
              <a:tr h="473410">
                <a:tc>
                  <a:txBody>
                    <a:bodyPr/>
                    <a:lstStyle/>
                    <a:p>
                      <a:pPr algn="ctr" fontAlgn="b"/>
                      <a:r>
                        <a:rPr lang="en-US" sz="1400" b="0" i="0" u="none" strike="noStrike" dirty="0" smtClean="0">
                          <a:latin typeface="Arial"/>
                        </a:rPr>
                        <a:t>27</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Total tap water , bathing, canteen, gardining, car wash, </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88</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sink/drain</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 </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 </a:t>
                      </a:r>
                    </a:p>
                  </a:txBody>
                  <a:tcPr marL="9525" marR="9525" marT="9525" marB="0" anchor="b">
                    <a:solidFill>
                      <a:schemeClr val="accent3">
                        <a:lumMod val="20000"/>
                        <a:lumOff val="80000"/>
                      </a:schemeClr>
                    </a:solidFill>
                  </a:tcPr>
                </a:tc>
              </a:tr>
              <a:tr h="473410">
                <a:tc>
                  <a:txBody>
                    <a:bodyPr/>
                    <a:lstStyle/>
                    <a:p>
                      <a:pPr algn="ctr" fontAlgn="b"/>
                      <a:endParaRPr lang="en-US" sz="1400" b="0" i="0" u="none" strike="noStrike" dirty="0">
                        <a:latin typeface="Arial"/>
                      </a:endParaRPr>
                    </a:p>
                  </a:txBody>
                  <a:tcPr marL="9525" marR="9525" marT="9525" marB="0" anchor="b"/>
                </a:tc>
                <a:tc>
                  <a:txBody>
                    <a:bodyPr/>
                    <a:lstStyle/>
                    <a:p>
                      <a:pPr algn="ctr" fontAlgn="b"/>
                      <a:r>
                        <a:rPr lang="en-US" sz="1600" b="1" i="0" u="none" strike="noStrike" dirty="0" smtClean="0">
                          <a:latin typeface="Arial"/>
                        </a:rPr>
                        <a:t>Total </a:t>
                      </a:r>
                      <a:r>
                        <a:rPr lang="en-US" sz="1600" b="1" i="0" u="none" strike="noStrike" dirty="0">
                          <a:latin typeface="Arial"/>
                        </a:rPr>
                        <a:t>water per day</a:t>
                      </a:r>
                    </a:p>
                  </a:txBody>
                  <a:tcPr marL="9525" marR="9525" marT="9525" marB="0" anchor="b"/>
                </a:tc>
                <a:tc>
                  <a:txBody>
                    <a:bodyPr/>
                    <a:lstStyle/>
                    <a:p>
                      <a:pPr algn="ctr" fontAlgn="b"/>
                      <a:r>
                        <a:rPr lang="en-US" sz="1600" b="1" i="0" u="none" strike="noStrike" dirty="0" smtClean="0">
                          <a:latin typeface="Arial"/>
                        </a:rPr>
                        <a:t>4912</a:t>
                      </a:r>
                      <a:endParaRPr lang="en-US" sz="1600" b="1" i="0" u="none" strike="noStrike" dirty="0">
                        <a:latin typeface="Arial"/>
                      </a:endParaRPr>
                    </a:p>
                  </a:txBody>
                  <a:tcPr marL="9525" marR="9525" marT="9525" marB="0" anchor="b"/>
                </a:tc>
                <a:tc>
                  <a:txBody>
                    <a:bodyPr/>
                    <a:lstStyle/>
                    <a:p>
                      <a:pPr algn="ctr" fontAlgn="b"/>
                      <a:endParaRPr lang="en-US" sz="1400" b="0" i="0" u="none" strike="noStrike" dirty="0">
                        <a:latin typeface="Arial"/>
                      </a:endParaRPr>
                    </a:p>
                  </a:txBody>
                  <a:tcPr marL="9525" marR="9525" marT="9525" marB="0" anchor="b"/>
                </a:tc>
                <a:tc>
                  <a:txBody>
                    <a:bodyPr/>
                    <a:lstStyle/>
                    <a:p>
                      <a:pPr algn="ctr" fontAlgn="b"/>
                      <a:endParaRPr lang="en-US" sz="1400" b="0" i="0" u="none" strike="noStrike" dirty="0">
                        <a:latin typeface="Arial"/>
                      </a:endParaRPr>
                    </a:p>
                  </a:txBody>
                  <a:tcPr marL="9525" marR="9525" marT="9525" marB="0" anchor="b"/>
                </a:tc>
                <a:tc>
                  <a:txBody>
                    <a:bodyPr/>
                    <a:lstStyle/>
                    <a:p>
                      <a:pPr algn="ctr" fontAlgn="b"/>
                      <a:endParaRPr lang="en-US" sz="1400" b="0" i="0" u="none" strike="noStrike" dirty="0">
                        <a:latin typeface="Arial"/>
                      </a:endParaRPr>
                    </a:p>
                  </a:txBody>
                  <a:tcPr marL="9525" marR="9525" marT="9525" marB="0" anchor="b"/>
                </a:tc>
                <a:tc>
                  <a:txBody>
                    <a:bodyPr/>
                    <a:lstStyle/>
                    <a:p>
                      <a:pPr algn="ctr" fontAlgn="b"/>
                      <a:endParaRPr lang="en-US" sz="1400" b="0" i="0" u="none" strike="noStrike" dirty="0">
                        <a:latin typeface="Arial"/>
                      </a:endParaRPr>
                    </a:p>
                  </a:txBody>
                  <a:tcPr marL="9525" marR="9525" marT="9525" marB="0" anchor="b"/>
                </a:tc>
                <a:tc>
                  <a:txBody>
                    <a:bodyPr/>
                    <a:lstStyle/>
                    <a:p>
                      <a:pPr algn="ctr" fontAlgn="b"/>
                      <a:endParaRPr lang="en-US" sz="1400" b="0" i="0" u="none" strike="noStrike" dirty="0">
                        <a:latin typeface="Arial"/>
                      </a:endParaRPr>
                    </a:p>
                  </a:txBody>
                  <a:tcPr marL="9525" marR="9525" marT="9525" marB="0" anchor="b"/>
                </a:tc>
              </a:tr>
            </a:tbl>
          </a:graphicData>
        </a:graphic>
      </p:graphicFrame>
      <p:sp>
        <p:nvSpPr>
          <p:cNvPr id="2" name="Slide Number Placeholder 1"/>
          <p:cNvSpPr>
            <a:spLocks noGrp="1"/>
          </p:cNvSpPr>
          <p:nvPr>
            <p:ph type="sldNum" sz="quarter" idx="12"/>
          </p:nvPr>
        </p:nvSpPr>
        <p:spPr/>
        <p:txBody>
          <a:bodyPr/>
          <a:lstStyle/>
          <a:p>
            <a:fld id="{0659731B-C415-4A98-8C74-1DB49B09961A}"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274638"/>
            <a:ext cx="7866888" cy="1143000"/>
          </a:xfrm>
        </p:spPr>
        <p:txBody>
          <a:bodyPr>
            <a:normAutofit/>
          </a:bodyPr>
          <a:lstStyle/>
          <a:p>
            <a:r>
              <a:rPr lang="en-US" sz="2000" b="1" dirty="0" smtClean="0"/>
              <a:t>QAUNTIFICATION OF RAW / INTAKE WATER @ 7000 TCD FOR MSM.  Year 2014-15</a:t>
            </a:r>
            <a:endParaRPr lang="en-US" sz="2000" b="1" dirty="0"/>
          </a:p>
        </p:txBody>
      </p:sp>
      <p:sp>
        <p:nvSpPr>
          <p:cNvPr id="7" name="Content Placeholder 6"/>
          <p:cNvSpPr>
            <a:spLocks noGrp="1"/>
          </p:cNvSpPr>
          <p:nvPr>
            <p:ph idx="1"/>
          </p:nvPr>
        </p:nvSpPr>
        <p:spPr>
          <a:xfrm>
            <a:off x="1066800" y="1371600"/>
            <a:ext cx="7866888" cy="5181600"/>
          </a:xfrm>
        </p:spPr>
        <p:txBody>
          <a:bodyPr>
            <a:normAutofit lnSpcReduction="10000"/>
          </a:bodyPr>
          <a:lstStyle/>
          <a:p>
            <a:pPr lvl="0"/>
            <a:r>
              <a:rPr lang="en-US" sz="1800" dirty="0" smtClean="0"/>
              <a:t>A water audit was carried out at </a:t>
            </a:r>
            <a:r>
              <a:rPr lang="en-US" sz="1800" dirty="0" err="1" smtClean="0"/>
              <a:t>mirpukhas</a:t>
            </a:r>
            <a:r>
              <a:rPr lang="en-US" sz="1800" dirty="0" smtClean="0"/>
              <a:t> sugar mills to monitor how much quantity of Raw water is being used at different stations.</a:t>
            </a:r>
          </a:p>
          <a:p>
            <a:pPr lvl="0"/>
            <a:r>
              <a:rPr lang="en-US" sz="1800" dirty="0" smtClean="0"/>
              <a:t>For this flow meter were installed at intake water and in coming season going to install at out flow .</a:t>
            </a:r>
          </a:p>
          <a:p>
            <a:pPr lvl="0"/>
            <a:r>
              <a:rPr lang="en-US" sz="1800" dirty="0" smtClean="0"/>
              <a:t>Water measured at different process section for its consumptions.</a:t>
            </a:r>
          </a:p>
          <a:p>
            <a:pPr lvl="0"/>
            <a:r>
              <a:rPr lang="en-US" sz="1800" dirty="0" smtClean="0"/>
              <a:t>You may see all detail in this table.</a:t>
            </a:r>
          </a:p>
          <a:p>
            <a:pPr lvl="0"/>
            <a:r>
              <a:rPr lang="en-US" sz="1800" dirty="0" smtClean="0"/>
              <a:t>Major water consumption was observed at cooling C and B-</a:t>
            </a:r>
            <a:r>
              <a:rPr lang="en-US" sz="1800" dirty="0" err="1" smtClean="0"/>
              <a:t>massecuite</a:t>
            </a:r>
            <a:r>
              <a:rPr lang="en-US" sz="1800" dirty="0" smtClean="0"/>
              <a:t> in vertical crystallizers, make up water for imbibitions at mill house, carbonation CO2 scrubbers, refrigeration at different cooling units like mills gearing, mill and power turbines and vacuum pumps.</a:t>
            </a:r>
          </a:p>
          <a:p>
            <a:pPr lvl="0"/>
            <a:r>
              <a:rPr lang="en-US" sz="1800" dirty="0" smtClean="0"/>
              <a:t>Total intake raw water was about 4912 M3/ day</a:t>
            </a:r>
          </a:p>
          <a:p>
            <a:r>
              <a:rPr lang="en-US" sz="1800" b="1" dirty="0" smtClean="0"/>
              <a:t>Imbibition water : </a:t>
            </a:r>
            <a:r>
              <a:rPr lang="en-US" sz="1800" dirty="0" smtClean="0"/>
              <a:t>  The first large water requirement is the imbibition water required for washing the sugar out of the crushed cane. Most mills require that this water be applied cold for various reasons. The main reason is to prevent roller slip when large quantities of imbibition water are used on mills operating at high fiber throughputs, Therefore to maintain required temperature of 50-55 C, raw water was added with condensate / hot water for imbibition. That was about 1400 M3 / day.</a:t>
            </a:r>
          </a:p>
        </p:txBody>
      </p:sp>
      <p:sp>
        <p:nvSpPr>
          <p:cNvPr id="6" name="TextBox 5"/>
          <p:cNvSpPr txBox="1"/>
          <p:nvPr/>
        </p:nvSpPr>
        <p:spPr>
          <a:xfrm>
            <a:off x="7543800" y="6336268"/>
            <a:ext cx="1371600" cy="369332"/>
          </a:xfrm>
          <a:prstGeom prst="rect">
            <a:avLst/>
          </a:prstGeom>
          <a:noFill/>
        </p:spPr>
        <p:txBody>
          <a:bodyPr wrap="square" rtlCol="0">
            <a:spAutoFit/>
          </a:bodyPr>
          <a:lstStyle/>
          <a:p>
            <a:r>
              <a:rPr lang="en-US" dirty="0" smtClean="0">
                <a:solidFill>
                  <a:srgbClr val="FF0000"/>
                </a:solidFill>
              </a:rPr>
              <a:t>Continue…</a:t>
            </a:r>
            <a:endParaRPr lang="en-US" dirty="0">
              <a:solidFill>
                <a:srgbClr val="FF0000"/>
              </a:solidFill>
            </a:endParaRPr>
          </a:p>
        </p:txBody>
      </p:sp>
      <p:sp>
        <p:nvSpPr>
          <p:cNvPr id="2" name="Slide Number Placeholder 1"/>
          <p:cNvSpPr>
            <a:spLocks noGrp="1"/>
          </p:cNvSpPr>
          <p:nvPr>
            <p:ph type="sldNum" sz="quarter" idx="12"/>
          </p:nvPr>
        </p:nvSpPr>
        <p:spPr/>
        <p:txBody>
          <a:bodyPr/>
          <a:lstStyle/>
          <a:p>
            <a:fld id="{0659731B-C415-4A98-8C74-1DB49B09961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274638"/>
            <a:ext cx="7866888" cy="1143000"/>
          </a:xfrm>
        </p:spPr>
        <p:txBody>
          <a:bodyPr>
            <a:normAutofit/>
          </a:bodyPr>
          <a:lstStyle/>
          <a:p>
            <a:r>
              <a:rPr lang="en-US" sz="2000" b="1" dirty="0" smtClean="0"/>
              <a:t>QAUNTIFICATION OF RAW / INTAKE WATER @ 7000 TCD FOR MSM AT MAJOR STATIONS. Year 2014-15</a:t>
            </a:r>
            <a:endParaRPr lang="en-US" sz="2000" b="1" dirty="0"/>
          </a:p>
        </p:txBody>
      </p:sp>
      <p:sp>
        <p:nvSpPr>
          <p:cNvPr id="7" name="Content Placeholder 6"/>
          <p:cNvSpPr>
            <a:spLocks noGrp="1"/>
          </p:cNvSpPr>
          <p:nvPr>
            <p:ph idx="1"/>
          </p:nvPr>
        </p:nvSpPr>
        <p:spPr>
          <a:xfrm>
            <a:off x="1066800" y="1371600"/>
            <a:ext cx="7866888" cy="5486400"/>
          </a:xfrm>
        </p:spPr>
        <p:txBody>
          <a:bodyPr>
            <a:normAutofit/>
          </a:bodyPr>
          <a:lstStyle/>
          <a:p>
            <a:pPr lvl="0"/>
            <a:r>
              <a:rPr lang="en-US" sz="1800" b="1" dirty="0" smtClean="0"/>
              <a:t>The  Power and mills turbines &amp; gearing cooling system</a:t>
            </a:r>
            <a:r>
              <a:rPr lang="en-US" sz="1800" dirty="0" smtClean="0"/>
              <a:t>. A good quantity and good quality of raw water is used for cooling in the cooling system of mills &amp; power turbines and Gearings. Before comprehensive cooling arrangements it was Partially circulated raw water. That is about 1250 M3/day. </a:t>
            </a:r>
          </a:p>
          <a:p>
            <a:pPr lvl="0"/>
            <a:r>
              <a:rPr lang="en-US" sz="1800" b="1" dirty="0" smtClean="0"/>
              <a:t>low grade crystallizer cooling system</a:t>
            </a:r>
            <a:r>
              <a:rPr lang="en-US" sz="1800" dirty="0" smtClean="0"/>
              <a:t>: Cold water is required for </a:t>
            </a:r>
            <a:r>
              <a:rPr lang="en-US" sz="1800" dirty="0" err="1" smtClean="0"/>
              <a:t>massecuite</a:t>
            </a:r>
            <a:r>
              <a:rPr lang="en-US" sz="1800" dirty="0" smtClean="0"/>
              <a:t> crystallizer cooling. It is normally the 3rd largest water load. We have five vertical crystallizers , 4 batch crystallizers, used a closed circuit system fed by fresh water.  . The system used 'once through' fresh water, was delivering into the injection water circuit and some portion for imbibitions.</a:t>
            </a:r>
          </a:p>
          <a:p>
            <a:pPr lvl="0"/>
            <a:r>
              <a:rPr lang="en-US" sz="1800" b="1" dirty="0" smtClean="0"/>
              <a:t>CO2 scrubber for carbonation: </a:t>
            </a:r>
            <a:r>
              <a:rPr lang="en-US" sz="1800" dirty="0" smtClean="0"/>
              <a:t>In carbonation refinery a huge amount of raw water is used as it was in </a:t>
            </a:r>
            <a:r>
              <a:rPr lang="en-US" sz="1800" dirty="0" err="1" smtClean="0"/>
              <a:t>Mirpurkhas</a:t>
            </a:r>
            <a:r>
              <a:rPr lang="en-US" sz="1800" dirty="0" smtClean="0"/>
              <a:t> sugar mills about 600 M3 /day. </a:t>
            </a:r>
          </a:p>
          <a:p>
            <a:r>
              <a:rPr lang="en-US" sz="1800" b="1" dirty="0" smtClean="0"/>
              <a:t>Cooling and sealing water on vacuum pumps and compressors. c</a:t>
            </a:r>
            <a:r>
              <a:rPr lang="en-US" sz="1800" dirty="0" smtClean="0"/>
              <a:t>old water is required for vacuum pumps and compressors, that was about 500 M3/day</a:t>
            </a:r>
          </a:p>
          <a:p>
            <a:pPr lvl="0"/>
            <a:r>
              <a:rPr lang="en-US" sz="1800" dirty="0" smtClean="0"/>
              <a:t>BAROMETRIC CONDENSER: For </a:t>
            </a:r>
            <a:r>
              <a:rPr lang="en-US" sz="1800" dirty="0"/>
              <a:t>barometric condenser of v</a:t>
            </a:r>
            <a:r>
              <a:rPr lang="en-US" sz="1800" dirty="0" smtClean="0"/>
              <a:t>. filters </a:t>
            </a:r>
            <a:r>
              <a:rPr lang="en-US" sz="1800" dirty="0"/>
              <a:t>raw water was </a:t>
            </a:r>
            <a:r>
              <a:rPr lang="en-US" sz="1800" dirty="0" smtClean="0"/>
              <a:t>used 312M3/day</a:t>
            </a:r>
            <a:r>
              <a:rPr lang="en-US" sz="1800" dirty="0"/>
              <a:t>.</a:t>
            </a:r>
          </a:p>
          <a:p>
            <a:endParaRPr lang="en-US" sz="1800" dirty="0" smtClean="0"/>
          </a:p>
        </p:txBody>
      </p:sp>
      <p:sp>
        <p:nvSpPr>
          <p:cNvPr id="2" name="Slide Number Placeholder 1"/>
          <p:cNvSpPr>
            <a:spLocks noGrp="1"/>
          </p:cNvSpPr>
          <p:nvPr>
            <p:ph type="sldNum" sz="quarter" idx="12"/>
          </p:nvPr>
        </p:nvSpPr>
        <p:spPr/>
        <p:txBody>
          <a:bodyPr/>
          <a:lstStyle/>
          <a:p>
            <a:fld id="{0659731B-C415-4A98-8C74-1DB49B09961A}"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0"/>
            <a:ext cx="7866888" cy="1066800"/>
          </a:xfrm>
        </p:spPr>
        <p:txBody>
          <a:bodyPr>
            <a:normAutofit/>
          </a:bodyPr>
          <a:lstStyle/>
          <a:p>
            <a:pPr lvl="0"/>
            <a:r>
              <a:rPr lang="en-US" sz="2800" b="1" dirty="0" smtClean="0"/>
              <a:t>Quantification and Distribution of intake water After Recycling and Reuse. Year 2015-16</a:t>
            </a:r>
            <a:endParaRPr lang="en-US" sz="28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29431644"/>
              </p:ext>
            </p:extLst>
          </p:nvPr>
        </p:nvGraphicFramePr>
        <p:xfrm>
          <a:off x="1" y="1066802"/>
          <a:ext cx="9144000" cy="5523894"/>
        </p:xfrm>
        <a:graphic>
          <a:graphicData uri="http://schemas.openxmlformats.org/drawingml/2006/table">
            <a:tbl>
              <a:tblPr firstRow="1" bandRow="1">
                <a:tableStyleId>{5C22544A-7EE6-4342-B048-85BDC9FD1C3A}</a:tableStyleId>
              </a:tblPr>
              <a:tblGrid>
                <a:gridCol w="701885"/>
                <a:gridCol w="2261630"/>
                <a:gridCol w="779872"/>
                <a:gridCol w="935847"/>
                <a:gridCol w="1013834"/>
                <a:gridCol w="1325783"/>
                <a:gridCol w="753549"/>
                <a:gridCol w="1371600"/>
              </a:tblGrid>
              <a:tr h="450741">
                <a:tc>
                  <a:txBody>
                    <a:bodyPr/>
                    <a:lstStyle/>
                    <a:p>
                      <a:pPr algn="ctr" fontAlgn="b"/>
                      <a:r>
                        <a:rPr lang="en-US" sz="1400" b="1" i="0" u="none" strike="noStrike" dirty="0">
                          <a:latin typeface="Arial"/>
                        </a:rPr>
                        <a:t>S NO</a:t>
                      </a:r>
                    </a:p>
                  </a:txBody>
                  <a:tcPr marL="9525" marR="9525" marT="9525" marB="0" anchor="b">
                    <a:solidFill>
                      <a:schemeClr val="accent3"/>
                    </a:solidFill>
                  </a:tcPr>
                </a:tc>
                <a:tc>
                  <a:txBody>
                    <a:bodyPr/>
                    <a:lstStyle/>
                    <a:p>
                      <a:pPr algn="ctr" fontAlgn="b"/>
                      <a:r>
                        <a:rPr lang="en-US" sz="1400" b="1" i="0" u="none" strike="noStrike">
                          <a:latin typeface="Arial"/>
                        </a:rPr>
                        <a:t>Equipment </a:t>
                      </a:r>
                    </a:p>
                  </a:txBody>
                  <a:tcPr marL="9525" marR="9525" marT="9525" marB="0" anchor="b">
                    <a:solidFill>
                      <a:schemeClr val="accent3"/>
                    </a:solidFill>
                  </a:tcPr>
                </a:tc>
                <a:tc>
                  <a:txBody>
                    <a:bodyPr/>
                    <a:lstStyle/>
                    <a:p>
                      <a:pPr algn="ctr" fontAlgn="b"/>
                      <a:r>
                        <a:rPr lang="en-US" sz="1400" b="1" i="0" u="none" strike="noStrike" dirty="0">
                          <a:latin typeface="Arial"/>
                        </a:rPr>
                        <a:t>Ton/day</a:t>
                      </a:r>
                    </a:p>
                  </a:txBody>
                  <a:tcPr marL="9525" marR="9525" marT="9525" marB="0" anchor="b">
                    <a:solidFill>
                      <a:schemeClr val="accent3"/>
                    </a:solidFill>
                  </a:tcPr>
                </a:tc>
                <a:tc>
                  <a:txBody>
                    <a:bodyPr/>
                    <a:lstStyle/>
                    <a:p>
                      <a:pPr algn="ctr" fontAlgn="b"/>
                      <a:r>
                        <a:rPr lang="en-US" sz="1400" b="1" i="0" u="none" strike="noStrike" dirty="0">
                          <a:latin typeface="Arial"/>
                        </a:rPr>
                        <a:t>water in C* </a:t>
                      </a:r>
                      <a:r>
                        <a:rPr lang="en-US" sz="1400" b="1" i="0" u="none" strike="noStrike" dirty="0" err="1">
                          <a:latin typeface="Arial"/>
                        </a:rPr>
                        <a:t>Avr</a:t>
                      </a:r>
                      <a:r>
                        <a:rPr lang="en-US" sz="1400" b="1" i="0" u="none" strike="noStrike" dirty="0">
                          <a:latin typeface="Arial"/>
                        </a:rPr>
                        <a:t>.</a:t>
                      </a:r>
                    </a:p>
                  </a:txBody>
                  <a:tcPr marL="9525" marR="9525" marT="9525" marB="0" anchor="b">
                    <a:solidFill>
                      <a:schemeClr val="accent3"/>
                    </a:solidFill>
                  </a:tcPr>
                </a:tc>
                <a:tc>
                  <a:txBody>
                    <a:bodyPr/>
                    <a:lstStyle/>
                    <a:p>
                      <a:pPr algn="ctr" fontAlgn="b"/>
                      <a:r>
                        <a:rPr lang="en-US" sz="1400" b="1" i="0" u="none" strike="noStrike" dirty="0">
                          <a:latin typeface="Arial"/>
                        </a:rPr>
                        <a:t>water Out C* Av</a:t>
                      </a:r>
                    </a:p>
                  </a:txBody>
                  <a:tcPr marL="9525" marR="9525" marT="9525" marB="0" anchor="b">
                    <a:solidFill>
                      <a:schemeClr val="accent3"/>
                    </a:solidFill>
                  </a:tcPr>
                </a:tc>
                <a:tc>
                  <a:txBody>
                    <a:bodyPr/>
                    <a:lstStyle/>
                    <a:p>
                      <a:pPr algn="ctr" fontAlgn="b"/>
                      <a:r>
                        <a:rPr lang="en-US" sz="1400" b="1" i="0" u="none" strike="noStrike">
                          <a:latin typeface="Arial"/>
                        </a:rPr>
                        <a:t>water source make up</a:t>
                      </a:r>
                    </a:p>
                  </a:txBody>
                  <a:tcPr marL="9525" marR="9525" marT="9525" marB="0" anchor="b">
                    <a:solidFill>
                      <a:schemeClr val="accent3"/>
                    </a:solidFill>
                  </a:tcPr>
                </a:tc>
                <a:tc>
                  <a:txBody>
                    <a:bodyPr/>
                    <a:lstStyle/>
                    <a:p>
                      <a:pPr algn="ctr" fontAlgn="b"/>
                      <a:r>
                        <a:rPr lang="en-US" sz="1400" b="1" i="0" u="none" strike="noStrike">
                          <a:latin typeface="Arial"/>
                        </a:rPr>
                        <a:t>qaulity of water</a:t>
                      </a:r>
                    </a:p>
                  </a:txBody>
                  <a:tcPr marL="9525" marR="9525" marT="9525" marB="0" anchor="b">
                    <a:solidFill>
                      <a:schemeClr val="accent3"/>
                    </a:solidFill>
                  </a:tcPr>
                </a:tc>
                <a:tc>
                  <a:txBody>
                    <a:bodyPr/>
                    <a:lstStyle/>
                    <a:p>
                      <a:pPr algn="ctr" fontAlgn="b"/>
                      <a:r>
                        <a:rPr lang="en-US" sz="1400" b="1" i="0" u="none" strike="noStrike" dirty="0" smtClean="0">
                          <a:latin typeface="Arial"/>
                        </a:rPr>
                        <a:t>Remarks</a:t>
                      </a:r>
                      <a:endParaRPr lang="en-US" sz="1400" b="1" i="0" u="none" strike="noStrike" dirty="0">
                        <a:latin typeface="Arial"/>
                      </a:endParaRPr>
                    </a:p>
                  </a:txBody>
                  <a:tcPr marL="9525" marR="9525" marT="9525" marB="0" anchor="b">
                    <a:solidFill>
                      <a:schemeClr val="accent3"/>
                    </a:solidFill>
                  </a:tcPr>
                </a:tc>
              </a:tr>
              <a:tr h="311147">
                <a:tc>
                  <a:txBody>
                    <a:bodyPr/>
                    <a:lstStyle/>
                    <a:p>
                      <a:pPr algn="ctr" fontAlgn="b"/>
                      <a:r>
                        <a:rPr lang="en-US" sz="1400" b="0" i="0" u="none" strike="noStrike" dirty="0">
                          <a:latin typeface="Arial"/>
                        </a:rPr>
                        <a:t>1</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feeding Table oil cooler</a:t>
                      </a:r>
                    </a:p>
                  </a:txBody>
                  <a:tcPr marL="9525" marR="9525" marT="9525" marB="0" anchor="b">
                    <a:solidFill>
                      <a:schemeClr val="accent3">
                        <a:lumMod val="20000"/>
                        <a:lumOff val="80000"/>
                      </a:schemeClr>
                    </a:solidFill>
                  </a:tcPr>
                </a:tc>
                <a:tc>
                  <a:txBody>
                    <a:bodyPr/>
                    <a:lstStyle/>
                    <a:p>
                      <a:pPr algn="ctr" fontAlgn="b"/>
                      <a:r>
                        <a:rPr lang="en-US" sz="1400" b="0" i="0" u="none" strike="noStrike" dirty="0" smtClean="0">
                          <a:latin typeface="Arial"/>
                        </a:rPr>
                        <a:t>0</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Recycled 100</a:t>
                      </a:r>
                    </a:p>
                  </a:txBody>
                  <a:tcPr marL="9525" marR="9525" marT="9525" marB="0" anchor="b">
                    <a:solidFill>
                      <a:schemeClr val="accent3">
                        <a:lumMod val="20000"/>
                        <a:lumOff val="80000"/>
                      </a:schemeClr>
                    </a:solidFill>
                  </a:tcPr>
                </a:tc>
              </a:tr>
              <a:tr h="304358">
                <a:tc>
                  <a:txBody>
                    <a:bodyPr/>
                    <a:lstStyle/>
                    <a:p>
                      <a:pPr algn="ctr" fontAlgn="b"/>
                      <a:r>
                        <a:rPr lang="en-US" sz="1400" b="0" i="0" u="none" strike="noStrike" dirty="0">
                          <a:latin typeface="Arial"/>
                        </a:rPr>
                        <a:t>2</a:t>
                      </a:r>
                    </a:p>
                  </a:txBody>
                  <a:tcPr marL="9525" marR="9525" marT="9525" marB="0" anchor="b">
                    <a:solidFill>
                      <a:schemeClr val="accent3">
                        <a:lumMod val="20000"/>
                        <a:lumOff val="80000"/>
                      </a:schemeClr>
                    </a:solidFill>
                  </a:tcPr>
                </a:tc>
                <a:tc>
                  <a:txBody>
                    <a:bodyPr/>
                    <a:lstStyle/>
                    <a:p>
                      <a:pPr algn="ctr" fontAlgn="b"/>
                      <a:r>
                        <a:rPr lang="en-US" sz="1400" b="0" i="0" u="none" strike="noStrike" dirty="0" err="1">
                          <a:latin typeface="Arial"/>
                        </a:rPr>
                        <a:t>Fibrizer</a:t>
                      </a:r>
                      <a:r>
                        <a:rPr lang="en-US" sz="1400" b="0" i="0" u="none" strike="noStrike" dirty="0">
                          <a:latin typeface="Arial"/>
                        </a:rPr>
                        <a:t> gear oil cooler</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37</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Recycled 100</a:t>
                      </a:r>
                    </a:p>
                  </a:txBody>
                  <a:tcPr marL="9525" marR="9525" marT="9525" marB="0" anchor="b">
                    <a:solidFill>
                      <a:schemeClr val="accent3">
                        <a:lumMod val="20000"/>
                        <a:lumOff val="80000"/>
                      </a:schemeClr>
                    </a:solidFill>
                  </a:tcPr>
                </a:tc>
              </a:tr>
              <a:tr h="304358">
                <a:tc>
                  <a:txBody>
                    <a:bodyPr/>
                    <a:lstStyle/>
                    <a:p>
                      <a:pPr algn="ctr" fontAlgn="b"/>
                      <a:r>
                        <a:rPr lang="en-US" sz="1400" b="0" i="0" u="none" strike="noStrike" dirty="0">
                          <a:latin typeface="Arial"/>
                        </a:rPr>
                        <a:t>3</a:t>
                      </a:r>
                    </a:p>
                  </a:txBody>
                  <a:tcPr marL="9525" marR="9525" marT="9525" marB="0" anchor="b">
                    <a:solidFill>
                      <a:schemeClr val="accent3">
                        <a:lumMod val="20000"/>
                        <a:lumOff val="80000"/>
                      </a:schemeClr>
                    </a:solidFill>
                  </a:tcPr>
                </a:tc>
                <a:tc>
                  <a:txBody>
                    <a:bodyPr/>
                    <a:lstStyle/>
                    <a:p>
                      <a:pPr algn="ctr" fontAlgn="b"/>
                      <a:r>
                        <a:rPr lang="en-US" sz="1400" b="0" i="0" u="none" strike="noStrike" dirty="0" err="1">
                          <a:latin typeface="Arial"/>
                        </a:rPr>
                        <a:t>Fibrrizer</a:t>
                      </a:r>
                      <a:r>
                        <a:rPr lang="en-US" sz="1400" b="0" i="0" u="none" strike="noStrike" dirty="0">
                          <a:latin typeface="Arial"/>
                        </a:rPr>
                        <a:t> Turbine oil cooler</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Recycled 100%</a:t>
                      </a:r>
                    </a:p>
                  </a:txBody>
                  <a:tcPr marL="9525" marR="9525" marT="9525" marB="0" anchor="b">
                    <a:solidFill>
                      <a:schemeClr val="accent3">
                        <a:lumMod val="20000"/>
                        <a:lumOff val="80000"/>
                      </a:schemeClr>
                    </a:solidFill>
                  </a:tcPr>
                </a:tc>
              </a:tr>
              <a:tr h="304358">
                <a:tc>
                  <a:txBody>
                    <a:bodyPr/>
                    <a:lstStyle/>
                    <a:p>
                      <a:pPr algn="ctr" fontAlgn="b"/>
                      <a:r>
                        <a:rPr lang="en-US" sz="1400" b="0" i="0" u="none" strike="noStrike" dirty="0">
                          <a:latin typeface="Arial"/>
                        </a:rPr>
                        <a:t>4</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Mill House Turbines</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smtClean="0">
                          <a:latin typeface="Arial"/>
                        </a:rPr>
                        <a:t>Recycled 100% </a:t>
                      </a:r>
                      <a:endParaRPr lang="en-US" sz="1400" b="0" i="0" u="none" strike="noStrike" dirty="0">
                        <a:latin typeface="Arial"/>
                      </a:endParaRPr>
                    </a:p>
                  </a:txBody>
                  <a:tcPr marL="9525" marR="9525" marT="9525" marB="0" anchor="b">
                    <a:solidFill>
                      <a:schemeClr val="accent3">
                        <a:lumMod val="20000"/>
                        <a:lumOff val="80000"/>
                      </a:schemeClr>
                    </a:solidFill>
                  </a:tcPr>
                </a:tc>
              </a:tr>
              <a:tr h="304358">
                <a:tc>
                  <a:txBody>
                    <a:bodyPr/>
                    <a:lstStyle/>
                    <a:p>
                      <a:pPr algn="ctr" fontAlgn="b"/>
                      <a:r>
                        <a:rPr lang="en-US" sz="1400" b="0" i="0" u="none" strike="noStrike" dirty="0">
                          <a:latin typeface="Arial"/>
                        </a:rPr>
                        <a:t>5</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Mill house Bearing In side</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smtClean="0">
                          <a:latin typeface="Arial"/>
                        </a:rPr>
                        <a:t>Recycled 100%</a:t>
                      </a:r>
                      <a:endParaRPr lang="en-US" sz="1400" b="0" i="0" u="none" strike="noStrike" dirty="0">
                        <a:latin typeface="Arial"/>
                      </a:endParaRPr>
                    </a:p>
                  </a:txBody>
                  <a:tcPr marL="9525" marR="9525" marT="9525" marB="0" anchor="b">
                    <a:solidFill>
                      <a:schemeClr val="accent3">
                        <a:lumMod val="20000"/>
                        <a:lumOff val="80000"/>
                      </a:schemeClr>
                    </a:solidFill>
                  </a:tcPr>
                </a:tc>
              </a:tr>
              <a:tr h="450741">
                <a:tc>
                  <a:txBody>
                    <a:bodyPr/>
                    <a:lstStyle/>
                    <a:p>
                      <a:pPr algn="ctr" fontAlgn="b"/>
                      <a:r>
                        <a:rPr lang="en-US" sz="1400" b="0" i="0" u="none" strike="noStrike" dirty="0" smtClean="0">
                          <a:latin typeface="Arial"/>
                        </a:rPr>
                        <a:t>6</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Mill  </a:t>
                      </a:r>
                      <a:r>
                        <a:rPr lang="en-US" sz="1400" b="0" i="0" u="none" strike="noStrike" dirty="0" err="1">
                          <a:latin typeface="Arial"/>
                        </a:rPr>
                        <a:t>Baggase</a:t>
                      </a:r>
                      <a:r>
                        <a:rPr lang="en-US" sz="1400" b="0" i="0" u="none" strike="noStrike" dirty="0">
                          <a:latin typeface="Arial"/>
                        </a:rPr>
                        <a:t> Washing/cooling</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550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40</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304358">
                <a:tc>
                  <a:txBody>
                    <a:bodyPr/>
                    <a:lstStyle/>
                    <a:p>
                      <a:pPr algn="ctr" fontAlgn="b"/>
                      <a:r>
                        <a:rPr lang="en-US" sz="1400" b="0" i="0" u="none" strike="noStrike" dirty="0" smtClean="0">
                          <a:latin typeface="Arial"/>
                        </a:rPr>
                        <a:t>7</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Mills  Gearing  cooling </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smtClean="0">
                          <a:latin typeface="Arial"/>
                        </a:rPr>
                        <a:t>Recycled 100%</a:t>
                      </a:r>
                      <a:endParaRPr lang="en-US" sz="1400" b="0" i="0" u="none" strike="noStrike" dirty="0">
                        <a:latin typeface="Arial"/>
                      </a:endParaRPr>
                    </a:p>
                  </a:txBody>
                  <a:tcPr marL="9525" marR="9525" marT="9525" marB="0" anchor="b">
                    <a:solidFill>
                      <a:schemeClr val="accent3">
                        <a:lumMod val="20000"/>
                        <a:lumOff val="80000"/>
                      </a:schemeClr>
                    </a:solidFill>
                  </a:tcPr>
                </a:tc>
              </a:tr>
              <a:tr h="629368">
                <a:tc>
                  <a:txBody>
                    <a:bodyPr/>
                    <a:lstStyle/>
                    <a:p>
                      <a:pPr algn="ctr" fontAlgn="b"/>
                      <a:r>
                        <a:rPr lang="en-US" sz="1400" b="0" i="0" u="none" strike="noStrike" dirty="0" smtClean="0">
                          <a:latin typeface="Arial"/>
                        </a:rPr>
                        <a:t>8</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solidFill>
                            <a:srgbClr val="FF0000"/>
                          </a:solidFill>
                          <a:latin typeface="Arial"/>
                        </a:rPr>
                        <a:t>Mill House </a:t>
                      </a:r>
                      <a:r>
                        <a:rPr lang="en-US" sz="1400" b="0" i="0" u="none" strike="noStrike" dirty="0" err="1">
                          <a:solidFill>
                            <a:srgbClr val="FF0000"/>
                          </a:solidFill>
                          <a:latin typeface="Arial"/>
                        </a:rPr>
                        <a:t>Immbibation</a:t>
                      </a:r>
                      <a:r>
                        <a:rPr lang="en-US" sz="1400" b="0" i="0" u="none" strike="noStrike" dirty="0">
                          <a:solidFill>
                            <a:srgbClr val="FF0000"/>
                          </a:solidFill>
                          <a:latin typeface="Arial"/>
                        </a:rPr>
                        <a:t> </a:t>
                      </a:r>
                      <a:endParaRPr lang="en-US" sz="1400" b="0" i="0" u="none" strike="noStrike" dirty="0" smtClean="0">
                        <a:solidFill>
                          <a:srgbClr val="FF0000"/>
                        </a:solidFill>
                        <a:latin typeface="Arial"/>
                      </a:endParaRPr>
                    </a:p>
                    <a:p>
                      <a:pPr algn="ctr" fontAlgn="b"/>
                      <a:r>
                        <a:rPr lang="en-US" sz="1400" b="0" i="0" u="none" strike="noStrike" dirty="0" smtClean="0">
                          <a:solidFill>
                            <a:srgbClr val="FF0000"/>
                          </a:solidFill>
                          <a:latin typeface="Arial"/>
                        </a:rPr>
                        <a:t>tank over flow</a:t>
                      </a:r>
                      <a:endParaRPr lang="en-US" sz="1400" b="0" i="0" u="none" strike="noStrike" dirty="0">
                        <a:solidFill>
                          <a:srgbClr val="FF0000"/>
                        </a:solidFill>
                        <a:latin typeface="Arial"/>
                      </a:endParaRPr>
                    </a:p>
                  </a:txBody>
                  <a:tcPr marL="9525" marR="9525" marT="9525" marB="0" anchor="ctr">
                    <a:solidFill>
                      <a:schemeClr val="accent3">
                        <a:lumMod val="20000"/>
                        <a:lumOff val="80000"/>
                      </a:schemeClr>
                    </a:solidFill>
                  </a:tcPr>
                </a:tc>
                <a:tc>
                  <a:txBody>
                    <a:bodyPr/>
                    <a:lstStyle/>
                    <a:p>
                      <a:pPr algn="ctr" fontAlgn="b"/>
                      <a:r>
                        <a:rPr lang="en-US" sz="1400" b="0" i="0" u="none" strike="noStrike" dirty="0" smtClean="0">
                          <a:solidFill>
                            <a:srgbClr val="FF0000"/>
                          </a:solidFill>
                          <a:latin typeface="Arial"/>
                        </a:rPr>
                        <a:t>300</a:t>
                      </a:r>
                      <a:endParaRPr lang="en-US" sz="1400" b="0" i="0" u="none" strike="noStrike" dirty="0">
                        <a:solidFill>
                          <a:srgbClr val="FF0000"/>
                        </a:solidFill>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solidFill>
                            <a:srgbClr val="FF0000"/>
                          </a:solidFill>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dirty="0">
                          <a:solidFill>
                            <a:srgbClr val="FF0000"/>
                          </a:solidFill>
                          <a:latin typeface="Arial"/>
                        </a:rPr>
                        <a:t>sink</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solidFill>
                            <a:srgbClr val="FF0000"/>
                          </a:solidFill>
                          <a:latin typeface="Arial"/>
                        </a:rPr>
                        <a:t>canal water</a:t>
                      </a:r>
                      <a:endParaRPr lang="en-US" sz="1400" b="0" i="0" u="none" strike="noStrike" dirty="0">
                        <a:solidFill>
                          <a:srgbClr val="FF0000"/>
                        </a:solidFill>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solidFill>
                            <a:srgbClr val="FF0000"/>
                          </a:solidFill>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smtClean="0">
                          <a:solidFill>
                            <a:srgbClr val="FF0000"/>
                          </a:solidFill>
                          <a:latin typeface="Arial"/>
                        </a:rPr>
                        <a:t>Drain, this year</a:t>
                      </a:r>
                      <a:r>
                        <a:rPr lang="en-US" sz="1400" b="0" i="0" u="none" strike="noStrike" baseline="0" dirty="0" smtClean="0">
                          <a:solidFill>
                            <a:srgbClr val="FF0000"/>
                          </a:solidFill>
                          <a:latin typeface="Arial"/>
                        </a:rPr>
                        <a:t> we are installing auto control loop</a:t>
                      </a:r>
                      <a:endParaRPr lang="en-US" sz="1400" b="0" i="0" u="none" strike="noStrike" dirty="0">
                        <a:solidFill>
                          <a:srgbClr val="FF0000"/>
                        </a:solidFill>
                        <a:latin typeface="Arial"/>
                      </a:endParaRPr>
                    </a:p>
                  </a:txBody>
                  <a:tcPr marL="9525" marR="9525" marT="9525" marB="0" anchor="b">
                    <a:solidFill>
                      <a:schemeClr val="accent3">
                        <a:lumMod val="20000"/>
                        <a:lumOff val="80000"/>
                      </a:schemeClr>
                    </a:solidFill>
                  </a:tcPr>
                </a:tc>
              </a:tr>
              <a:tr h="230291">
                <a:tc>
                  <a:txBody>
                    <a:bodyPr/>
                    <a:lstStyle/>
                    <a:p>
                      <a:pPr algn="ctr" fontAlgn="b"/>
                      <a:r>
                        <a:rPr lang="en-US" sz="1400" b="0" i="0" u="none" strike="noStrike" dirty="0" smtClean="0">
                          <a:latin typeface="Arial"/>
                        </a:rPr>
                        <a:t>9</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Accumulator condenser</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35</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chanal</a:t>
                      </a:r>
                    </a:p>
                  </a:txBody>
                  <a:tcPr marL="9525" marR="9525" marT="9525" marB="0" anchor="b">
                    <a:solidFill>
                      <a:schemeClr val="accent3">
                        <a:lumMod val="20000"/>
                        <a:lumOff val="80000"/>
                      </a:schemeClr>
                    </a:solidFill>
                  </a:tcPr>
                </a:tc>
              </a:tr>
              <a:tr h="304358">
                <a:tc>
                  <a:txBody>
                    <a:bodyPr/>
                    <a:lstStyle/>
                    <a:p>
                      <a:pPr algn="ctr" fontAlgn="b"/>
                      <a:r>
                        <a:rPr lang="en-US" sz="1400" b="0" i="0" u="none" strike="noStrike" dirty="0" smtClean="0">
                          <a:latin typeface="Arial"/>
                        </a:rPr>
                        <a:t>10</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Power House Turbines</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29</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38</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smtClean="0">
                          <a:latin typeface="Arial"/>
                        </a:rPr>
                        <a:t>Recycled 100%</a:t>
                      </a:r>
                      <a:endParaRPr lang="en-US" sz="1400" b="0" i="0" u="none" strike="noStrike" dirty="0">
                        <a:latin typeface="Arial"/>
                      </a:endParaRPr>
                    </a:p>
                  </a:txBody>
                  <a:tcPr marL="9525" marR="9525" marT="9525" marB="0" anchor="b">
                    <a:solidFill>
                      <a:schemeClr val="accent3">
                        <a:lumMod val="20000"/>
                        <a:lumOff val="80000"/>
                      </a:schemeClr>
                    </a:solidFill>
                  </a:tcPr>
                </a:tc>
              </a:tr>
              <a:tr h="304358">
                <a:tc>
                  <a:txBody>
                    <a:bodyPr/>
                    <a:lstStyle/>
                    <a:p>
                      <a:pPr algn="ctr" fontAlgn="b"/>
                      <a:r>
                        <a:rPr lang="en-US" sz="1400" b="0" i="0" u="none" strike="noStrike" dirty="0" smtClean="0">
                          <a:latin typeface="Arial"/>
                        </a:rPr>
                        <a:t>11</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Laboratory </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sinks</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330186">
                <a:tc>
                  <a:txBody>
                    <a:bodyPr/>
                    <a:lstStyle/>
                    <a:p>
                      <a:pPr algn="ctr" fontAlgn="b"/>
                      <a:r>
                        <a:rPr lang="en-US" sz="1400" b="0" i="0" u="none" strike="noStrike" dirty="0" smtClean="0">
                          <a:latin typeface="Arial"/>
                        </a:rPr>
                        <a:t>12</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to </a:t>
                      </a:r>
                      <a:r>
                        <a:rPr lang="en-US" sz="1400" b="0" i="0" u="none" strike="noStrike" dirty="0" smtClean="0">
                          <a:latin typeface="Arial"/>
                        </a:rPr>
                        <a:t>near </a:t>
                      </a:r>
                      <a:r>
                        <a:rPr lang="en-US" sz="1400" b="0" i="0" u="none" strike="noStrike" dirty="0">
                          <a:latin typeface="Arial"/>
                        </a:rPr>
                        <a:t>by villagers </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20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sinks</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sinks</a:t>
                      </a:r>
                    </a:p>
                  </a:txBody>
                  <a:tcPr marL="9525" marR="9525" marT="9525" marB="0" anchor="b">
                    <a:solidFill>
                      <a:schemeClr val="accent3">
                        <a:lumMod val="20000"/>
                        <a:lumOff val="80000"/>
                      </a:schemeClr>
                    </a:solidFill>
                  </a:tcPr>
                </a:tc>
              </a:tr>
              <a:tr h="321072">
                <a:tc>
                  <a:txBody>
                    <a:bodyPr/>
                    <a:lstStyle/>
                    <a:p>
                      <a:pPr algn="ctr" fontAlgn="b"/>
                      <a:r>
                        <a:rPr lang="en-US" sz="1400" b="0" i="0" u="none" strike="noStrike" dirty="0" smtClean="0">
                          <a:latin typeface="Arial"/>
                        </a:rPr>
                        <a:t>13</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Contractors Rooms</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15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Drain</a:t>
                      </a:r>
                    </a:p>
                  </a:txBody>
                  <a:tcPr marL="9525" marR="9525" marT="9525" marB="0" anchor="b">
                    <a:solidFill>
                      <a:schemeClr val="accent3">
                        <a:lumMod val="20000"/>
                        <a:lumOff val="80000"/>
                      </a:schemeClr>
                    </a:solidFill>
                  </a:tcPr>
                </a:tc>
              </a:tr>
              <a:tr h="629368">
                <a:tc>
                  <a:txBody>
                    <a:bodyPr/>
                    <a:lstStyle/>
                    <a:p>
                      <a:pPr algn="ctr" fontAlgn="b"/>
                      <a:r>
                        <a:rPr lang="en-US" sz="1400" b="0" i="0" u="none" strike="noStrike" dirty="0" smtClean="0">
                          <a:latin typeface="Arial"/>
                        </a:rPr>
                        <a:t>14</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err="1">
                          <a:latin typeface="Arial"/>
                        </a:rPr>
                        <a:t>Evap</a:t>
                      </a:r>
                      <a:r>
                        <a:rPr lang="en-US" sz="1400" b="0" i="0" u="none" strike="noStrike" dirty="0">
                          <a:latin typeface="Arial"/>
                        </a:rPr>
                        <a:t> Brushing </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0</a:t>
                      </a:r>
                    </a:p>
                  </a:txBody>
                  <a:tcPr marL="9525" marR="9525" marT="9525" marB="0" anchor="b">
                    <a:solidFill>
                      <a:schemeClr val="accent3">
                        <a:lumMod val="20000"/>
                        <a:lumOff val="80000"/>
                      </a:schemeClr>
                    </a:solidFill>
                  </a:tcPr>
                </a:tc>
                <a:tc>
                  <a:txBody>
                    <a:bodyPr/>
                    <a:lstStyle/>
                    <a:p>
                      <a:pPr algn="ctr" fontAlgn="b"/>
                      <a:r>
                        <a:rPr lang="en-US" sz="1400" b="0" i="0" u="none" strike="noStrike">
                          <a:latin typeface="Arial"/>
                        </a:rPr>
                        <a:t>40</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drain</a:t>
                      </a:r>
                    </a:p>
                  </a:txBody>
                  <a:tcPr marL="9525" marR="9525" marT="9525" marB="0" anchor="b">
                    <a:solidFill>
                      <a:schemeClr val="accent3">
                        <a:lumMod val="20000"/>
                        <a:lumOff val="80000"/>
                      </a:schemeClr>
                    </a:solidFill>
                  </a:tcPr>
                </a:tc>
                <a:tc>
                  <a:txBody>
                    <a:bodyPr/>
                    <a:lstStyle/>
                    <a:p>
                      <a:pPr algn="ctr" fontAlgn="b"/>
                      <a:r>
                        <a:rPr lang="en-US" sz="1400" b="0" i="0" u="none" strike="noStrike" baseline="0" dirty="0" smtClean="0">
                          <a:latin typeface="Arial"/>
                        </a:rPr>
                        <a:t>canal water</a:t>
                      </a:r>
                      <a:endParaRPr lang="en-US" sz="14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400" b="0" i="0" u="none" strike="noStrike" dirty="0">
                          <a:latin typeface="Arial"/>
                        </a:rPr>
                        <a:t>100 % replaced with injection water </a:t>
                      </a:r>
                    </a:p>
                  </a:txBody>
                  <a:tcPr marL="9525" marR="9525" marT="9525" marB="0" anchor="b">
                    <a:solidFill>
                      <a:schemeClr val="accent3">
                        <a:lumMod val="20000"/>
                        <a:lumOff val="80000"/>
                      </a:schemeClr>
                    </a:solidFill>
                  </a:tcPr>
                </a:tc>
              </a:tr>
            </a:tbl>
          </a:graphicData>
        </a:graphic>
      </p:graphicFrame>
      <p:sp>
        <p:nvSpPr>
          <p:cNvPr id="8" name="TextBox 7"/>
          <p:cNvSpPr txBox="1"/>
          <p:nvPr/>
        </p:nvSpPr>
        <p:spPr>
          <a:xfrm>
            <a:off x="8153400" y="6550223"/>
            <a:ext cx="1219200" cy="307777"/>
          </a:xfrm>
          <a:prstGeom prst="rect">
            <a:avLst/>
          </a:prstGeom>
          <a:noFill/>
        </p:spPr>
        <p:txBody>
          <a:bodyPr wrap="square" rtlCol="0">
            <a:spAutoFit/>
          </a:bodyPr>
          <a:lstStyle/>
          <a:p>
            <a:r>
              <a:rPr lang="en-US" sz="1400" dirty="0" smtClean="0">
                <a:solidFill>
                  <a:srgbClr val="FF0000"/>
                </a:solidFill>
              </a:rPr>
              <a:t>Continue…</a:t>
            </a:r>
            <a:endParaRPr lang="en-US" sz="1400" dirty="0">
              <a:solidFill>
                <a:srgbClr val="FF0000"/>
              </a:solidFill>
            </a:endParaRPr>
          </a:p>
        </p:txBody>
      </p:sp>
      <p:sp>
        <p:nvSpPr>
          <p:cNvPr id="2" name="Slide Number Placeholder 1"/>
          <p:cNvSpPr>
            <a:spLocks noGrp="1"/>
          </p:cNvSpPr>
          <p:nvPr>
            <p:ph type="sldNum" sz="quarter" idx="12"/>
          </p:nvPr>
        </p:nvSpPr>
        <p:spPr/>
        <p:txBody>
          <a:bodyPr/>
          <a:lstStyle/>
          <a:p>
            <a:fld id="{0659731B-C415-4A98-8C74-1DB49B09961A}" type="slidenum">
              <a:rPr lang="en-US" smtClean="0"/>
              <a:pPr/>
              <a:t>24</a:t>
            </a:fld>
            <a:endParaRPr lang="en-US"/>
          </a:p>
        </p:txBody>
      </p:sp>
    </p:spTree>
    <p:extLst>
      <p:ext uri="{BB962C8B-B14F-4D97-AF65-F5344CB8AC3E}">
        <p14:creationId xmlns:p14="http://schemas.microsoft.com/office/powerpoint/2010/main" val="5933838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0"/>
            <a:ext cx="8229600" cy="1066800"/>
          </a:xfrm>
        </p:spPr>
        <p:txBody>
          <a:bodyPr>
            <a:normAutofit/>
          </a:bodyPr>
          <a:lstStyle/>
          <a:p>
            <a:pPr lvl="0"/>
            <a:r>
              <a:rPr lang="en-US" sz="1800" b="1" dirty="0" smtClean="0"/>
              <a:t>Quantification and Distribution of intake water After Recycling and Reuse</a:t>
            </a:r>
            <a:r>
              <a:rPr lang="en-US" sz="2000" b="1" dirty="0" smtClean="0"/>
              <a:t>.</a:t>
            </a:r>
            <a:endParaRPr lang="en-US" sz="20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66162052"/>
              </p:ext>
            </p:extLst>
          </p:nvPr>
        </p:nvGraphicFramePr>
        <p:xfrm>
          <a:off x="76200" y="940889"/>
          <a:ext cx="8991600" cy="5917111"/>
        </p:xfrm>
        <a:graphic>
          <a:graphicData uri="http://schemas.openxmlformats.org/drawingml/2006/table">
            <a:tbl>
              <a:tblPr firstRow="1" bandRow="1">
                <a:tableStyleId>{5C22544A-7EE6-4342-B048-85BDC9FD1C3A}</a:tableStyleId>
              </a:tblPr>
              <a:tblGrid>
                <a:gridCol w="690187"/>
                <a:gridCol w="2082222"/>
                <a:gridCol w="824230"/>
                <a:gridCol w="749300"/>
                <a:gridCol w="1273810"/>
                <a:gridCol w="1123950"/>
                <a:gridCol w="824230"/>
                <a:gridCol w="1423671"/>
              </a:tblGrid>
              <a:tr h="613857">
                <a:tc>
                  <a:txBody>
                    <a:bodyPr/>
                    <a:lstStyle/>
                    <a:p>
                      <a:pPr algn="ctr" fontAlgn="b"/>
                      <a:r>
                        <a:rPr lang="en-US" sz="1400" b="1" i="0" u="none" strike="noStrike" dirty="0">
                          <a:latin typeface="Arial"/>
                        </a:rPr>
                        <a:t>S NO</a:t>
                      </a:r>
                    </a:p>
                  </a:txBody>
                  <a:tcPr marL="9525" marR="9525" marT="9525" marB="0" anchor="b">
                    <a:solidFill>
                      <a:schemeClr val="accent3"/>
                    </a:solidFill>
                  </a:tcPr>
                </a:tc>
                <a:tc>
                  <a:txBody>
                    <a:bodyPr/>
                    <a:lstStyle/>
                    <a:p>
                      <a:pPr algn="ctr" fontAlgn="b"/>
                      <a:r>
                        <a:rPr lang="en-US" sz="1400" b="1" i="0" u="none" strike="noStrike">
                          <a:latin typeface="Arial"/>
                        </a:rPr>
                        <a:t>Equipment </a:t>
                      </a:r>
                    </a:p>
                  </a:txBody>
                  <a:tcPr marL="9525" marR="9525" marT="9525" marB="0" anchor="b">
                    <a:solidFill>
                      <a:schemeClr val="accent3"/>
                    </a:solidFill>
                  </a:tcPr>
                </a:tc>
                <a:tc>
                  <a:txBody>
                    <a:bodyPr/>
                    <a:lstStyle/>
                    <a:p>
                      <a:pPr algn="ctr" fontAlgn="b"/>
                      <a:r>
                        <a:rPr lang="en-US" sz="1400" b="1" i="0" u="none" strike="noStrike">
                          <a:latin typeface="Arial"/>
                        </a:rPr>
                        <a:t>Ton/day</a:t>
                      </a:r>
                    </a:p>
                  </a:txBody>
                  <a:tcPr marL="9525" marR="9525" marT="9525" marB="0" anchor="b">
                    <a:solidFill>
                      <a:schemeClr val="accent3"/>
                    </a:solidFill>
                  </a:tcPr>
                </a:tc>
                <a:tc>
                  <a:txBody>
                    <a:bodyPr/>
                    <a:lstStyle/>
                    <a:p>
                      <a:pPr algn="ctr" fontAlgn="b"/>
                      <a:r>
                        <a:rPr lang="en-US" sz="1400" b="1" i="0" u="none" strike="noStrike">
                          <a:latin typeface="Arial"/>
                        </a:rPr>
                        <a:t>water in C* Avr.</a:t>
                      </a:r>
                    </a:p>
                  </a:txBody>
                  <a:tcPr marL="9525" marR="9525" marT="9525" marB="0" anchor="b">
                    <a:solidFill>
                      <a:schemeClr val="accent3"/>
                    </a:solidFill>
                  </a:tcPr>
                </a:tc>
                <a:tc>
                  <a:txBody>
                    <a:bodyPr/>
                    <a:lstStyle/>
                    <a:p>
                      <a:pPr algn="ctr" fontAlgn="b"/>
                      <a:r>
                        <a:rPr lang="en-US" sz="1400" b="1" i="0" u="none" strike="noStrike" dirty="0">
                          <a:latin typeface="Arial"/>
                        </a:rPr>
                        <a:t>water Out C* Av</a:t>
                      </a:r>
                    </a:p>
                  </a:txBody>
                  <a:tcPr marL="9525" marR="9525" marT="9525" marB="0" anchor="b">
                    <a:solidFill>
                      <a:schemeClr val="accent3"/>
                    </a:solidFill>
                  </a:tcPr>
                </a:tc>
                <a:tc>
                  <a:txBody>
                    <a:bodyPr/>
                    <a:lstStyle/>
                    <a:p>
                      <a:pPr algn="ctr" fontAlgn="b"/>
                      <a:r>
                        <a:rPr lang="en-US" sz="1400" b="1" i="0" u="none" strike="noStrike" dirty="0">
                          <a:latin typeface="Arial"/>
                        </a:rPr>
                        <a:t>water source make up</a:t>
                      </a:r>
                    </a:p>
                  </a:txBody>
                  <a:tcPr marL="9525" marR="9525" marT="9525" marB="0" anchor="b">
                    <a:solidFill>
                      <a:schemeClr val="accent3"/>
                    </a:solidFill>
                  </a:tcPr>
                </a:tc>
                <a:tc>
                  <a:txBody>
                    <a:bodyPr/>
                    <a:lstStyle/>
                    <a:p>
                      <a:pPr algn="ctr" fontAlgn="b"/>
                      <a:r>
                        <a:rPr lang="en-US" sz="1400" b="1" i="0" u="none" strike="noStrike">
                          <a:latin typeface="Arial"/>
                        </a:rPr>
                        <a:t>qaulity of water</a:t>
                      </a:r>
                    </a:p>
                  </a:txBody>
                  <a:tcPr marL="9525" marR="9525" marT="9525" marB="0" anchor="b">
                    <a:solidFill>
                      <a:schemeClr val="accent3"/>
                    </a:solidFill>
                  </a:tcPr>
                </a:tc>
                <a:tc>
                  <a:txBody>
                    <a:bodyPr/>
                    <a:lstStyle/>
                    <a:p>
                      <a:pPr algn="ctr" fontAlgn="b"/>
                      <a:r>
                        <a:rPr lang="en-US" sz="1400" b="1" i="0" u="none" strike="noStrike" dirty="0" smtClean="0">
                          <a:latin typeface="Arial"/>
                        </a:rPr>
                        <a:t>Remarks</a:t>
                      </a:r>
                      <a:endParaRPr lang="en-US" sz="1400" b="1" i="0" u="none" strike="noStrike" dirty="0">
                        <a:latin typeface="Arial"/>
                      </a:endParaRPr>
                    </a:p>
                  </a:txBody>
                  <a:tcPr marL="9525" marR="9525" marT="9525" marB="0" anchor="b">
                    <a:solidFill>
                      <a:schemeClr val="accent3"/>
                    </a:solidFill>
                  </a:tcPr>
                </a:tc>
              </a:tr>
              <a:tr h="354633">
                <a:tc>
                  <a:txBody>
                    <a:bodyPr/>
                    <a:lstStyle/>
                    <a:p>
                      <a:pPr algn="ctr" fontAlgn="b"/>
                      <a:r>
                        <a:rPr lang="en-US" sz="1200" b="0" i="0" u="none" strike="noStrike" dirty="0" smtClean="0">
                          <a:latin typeface="Arial"/>
                        </a:rPr>
                        <a:t>15</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Evaporator shell testing</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0</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40</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injection </a:t>
                      </a:r>
                      <a:r>
                        <a:rPr lang="en-US" sz="1200" b="0" i="0" u="none" strike="noStrike" dirty="0" err="1">
                          <a:latin typeface="Arial"/>
                        </a:rPr>
                        <a:t>chanel</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baseline="0" dirty="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100 % replaced with injection water </a:t>
                      </a:r>
                    </a:p>
                  </a:txBody>
                  <a:tcPr marL="9525" marR="9525" marT="9525" marB="0" anchor="b">
                    <a:solidFill>
                      <a:schemeClr val="accent3">
                        <a:lumMod val="20000"/>
                        <a:lumOff val="80000"/>
                      </a:schemeClr>
                    </a:solidFill>
                  </a:tcPr>
                </a:tc>
              </a:tr>
              <a:tr h="181817">
                <a:tc>
                  <a:txBody>
                    <a:bodyPr/>
                    <a:lstStyle/>
                    <a:p>
                      <a:pPr algn="ctr" fontAlgn="b"/>
                      <a:r>
                        <a:rPr lang="en-US" sz="1200" b="0" i="0" u="none" strike="noStrike" dirty="0" smtClean="0">
                          <a:latin typeface="Arial"/>
                        </a:rPr>
                        <a:t>16</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Calandria hydraulic</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0</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29</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latin typeface="Arial"/>
                        </a:rPr>
                        <a:t>Recycled</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baseline="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Recycled 100%</a:t>
                      </a:r>
                    </a:p>
                  </a:txBody>
                  <a:tcPr marL="9525" marR="9525" marT="9525" marB="0" anchor="b">
                    <a:solidFill>
                      <a:schemeClr val="accent3">
                        <a:lumMod val="20000"/>
                        <a:lumOff val="80000"/>
                      </a:schemeClr>
                    </a:solidFill>
                  </a:tcPr>
                </a:tc>
              </a:tr>
              <a:tr h="354633">
                <a:tc>
                  <a:txBody>
                    <a:bodyPr/>
                    <a:lstStyle/>
                    <a:p>
                      <a:pPr algn="ctr" fontAlgn="b"/>
                      <a:r>
                        <a:rPr lang="en-US" sz="1200" b="0" i="0" u="none" strike="noStrike" dirty="0" smtClean="0">
                          <a:latin typeface="Arial"/>
                        </a:rPr>
                        <a:t>17</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Heater Brushing</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0</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40</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latin typeface="Arial"/>
                        </a:rPr>
                        <a:t>Drain</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baseline="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100 % replaced with injection water </a:t>
                      </a:r>
                    </a:p>
                  </a:txBody>
                  <a:tcPr marL="9525" marR="9525" marT="9525" marB="0" anchor="b">
                    <a:solidFill>
                      <a:schemeClr val="accent3">
                        <a:lumMod val="20000"/>
                        <a:lumOff val="80000"/>
                      </a:schemeClr>
                    </a:solidFill>
                  </a:tcPr>
                </a:tc>
              </a:tr>
              <a:tr h="527449">
                <a:tc>
                  <a:txBody>
                    <a:bodyPr/>
                    <a:lstStyle/>
                    <a:p>
                      <a:pPr algn="ctr" fontAlgn="b"/>
                      <a:r>
                        <a:rPr lang="en-US" sz="1200" b="0" i="0" u="none" strike="noStrike" dirty="0" smtClean="0">
                          <a:latin typeface="Arial"/>
                        </a:rPr>
                        <a:t>18</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Co2 Scrubber for carbonation</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latin typeface="Arial"/>
                        </a:rPr>
                        <a:t>0</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30</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44</a:t>
                      </a:r>
                    </a:p>
                  </a:txBody>
                  <a:tcPr marL="9525" marR="9525" marT="9525" marB="0" anchor="b">
                    <a:solidFill>
                      <a:schemeClr val="accent3">
                        <a:lumMod val="20000"/>
                        <a:lumOff val="80000"/>
                      </a:schemeClr>
                    </a:solidFill>
                  </a:tcPr>
                </a:tc>
                <a:tc>
                  <a:txBody>
                    <a:bodyPr/>
                    <a:lstStyle/>
                    <a:p>
                      <a:pPr algn="ctr" fontAlgn="b"/>
                      <a:r>
                        <a:rPr lang="en-US" sz="1200" b="0" i="0" u="none" strike="noStrike" baseline="0" dirty="0" smtClean="0">
                          <a:latin typeface="Arial"/>
                        </a:rPr>
                        <a:t>From </a:t>
                      </a:r>
                      <a:r>
                        <a:rPr lang="en-US" sz="1200" b="0" i="0" u="none" strike="noStrike" baseline="0" dirty="0" err="1" smtClean="0">
                          <a:latin typeface="Arial"/>
                        </a:rPr>
                        <a:t>v.cryst</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solidFill>
                            <a:srgbClr val="FF0000"/>
                          </a:solidFill>
                          <a:latin typeface="Arial"/>
                        </a:rPr>
                        <a:t>Drain,</a:t>
                      </a:r>
                      <a:r>
                        <a:rPr lang="en-US" sz="1200" b="0" i="0" u="none" strike="noStrike" baseline="0" dirty="0" smtClean="0">
                          <a:solidFill>
                            <a:srgbClr val="FF0000"/>
                          </a:solidFill>
                          <a:latin typeface="Arial"/>
                        </a:rPr>
                        <a:t> next year will be used at stack scrubber </a:t>
                      </a:r>
                      <a:endParaRPr lang="en-US" sz="1200" b="0" i="0" u="none" strike="noStrike" dirty="0">
                        <a:solidFill>
                          <a:srgbClr val="FF0000"/>
                        </a:solidFill>
                        <a:latin typeface="Arial"/>
                      </a:endParaRPr>
                    </a:p>
                  </a:txBody>
                  <a:tcPr marL="9525" marR="9525" marT="9525" marB="0" anchor="b">
                    <a:solidFill>
                      <a:schemeClr val="accent3">
                        <a:lumMod val="20000"/>
                        <a:lumOff val="80000"/>
                      </a:schemeClr>
                    </a:solidFill>
                  </a:tcPr>
                </a:tc>
              </a:tr>
              <a:tr h="354633">
                <a:tc>
                  <a:txBody>
                    <a:bodyPr/>
                    <a:lstStyle/>
                    <a:p>
                      <a:pPr algn="ctr" fontAlgn="b"/>
                      <a:r>
                        <a:rPr lang="en-US" sz="1200" b="0" i="0" u="none" strike="noStrike" dirty="0" smtClean="0">
                          <a:latin typeface="Arial"/>
                        </a:rPr>
                        <a:t>19</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solidFill>
                            <a:srgbClr val="FF0000"/>
                          </a:solidFill>
                          <a:latin typeface="Arial"/>
                        </a:rPr>
                        <a:t>Compressor</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solidFill>
                            <a:srgbClr val="FF0000"/>
                          </a:solidFill>
                          <a:latin typeface="Arial"/>
                        </a:rPr>
                        <a:t>37</a:t>
                      </a:r>
                      <a:endParaRPr lang="en-US" sz="1200" b="0" i="0" u="none" strike="noStrike" dirty="0">
                        <a:solidFill>
                          <a:srgbClr val="FF0000"/>
                        </a:solidFill>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solidFill>
                            <a:srgbClr val="FF0000"/>
                          </a:solidFill>
                          <a:latin typeface="Arial"/>
                        </a:rPr>
                        <a:t>30</a:t>
                      </a:r>
                    </a:p>
                  </a:txBody>
                  <a:tcPr marL="9525" marR="9525" marT="9525" marB="0" anchor="b">
                    <a:solidFill>
                      <a:schemeClr val="accent3">
                        <a:lumMod val="20000"/>
                        <a:lumOff val="80000"/>
                      </a:schemeClr>
                    </a:solidFill>
                  </a:tcPr>
                </a:tc>
                <a:tc>
                  <a:txBody>
                    <a:bodyPr/>
                    <a:lstStyle/>
                    <a:p>
                      <a:pPr algn="ctr" fontAlgn="b"/>
                      <a:r>
                        <a:rPr lang="en-US" sz="1200" b="0" i="0" u="none" strike="noStrike" dirty="0">
                          <a:solidFill>
                            <a:srgbClr val="FF0000"/>
                          </a:solidFill>
                          <a:latin typeface="Arial"/>
                        </a:rPr>
                        <a:t>40</a:t>
                      </a:r>
                    </a:p>
                  </a:txBody>
                  <a:tcPr marL="9525" marR="9525" marT="9525" marB="0" anchor="b">
                    <a:solidFill>
                      <a:schemeClr val="accent3">
                        <a:lumMod val="20000"/>
                        <a:lumOff val="80000"/>
                      </a:schemeClr>
                    </a:solidFill>
                  </a:tcPr>
                </a:tc>
                <a:tc>
                  <a:txBody>
                    <a:bodyPr/>
                    <a:lstStyle/>
                    <a:p>
                      <a:pPr algn="ctr" fontAlgn="b"/>
                      <a:r>
                        <a:rPr lang="en-US" sz="1200" b="0" i="0" u="none" strike="noStrike" baseline="0" dirty="0" smtClean="0">
                          <a:solidFill>
                            <a:srgbClr val="FF0000"/>
                          </a:solidFill>
                          <a:latin typeface="Arial"/>
                        </a:rPr>
                        <a:t>canal water</a:t>
                      </a:r>
                      <a:endParaRPr lang="en-US" sz="1200" b="0" i="0" u="none" strike="noStrike" dirty="0">
                        <a:solidFill>
                          <a:srgbClr val="FF0000"/>
                        </a:solidFill>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solidFill>
                            <a:srgbClr val="FF0000"/>
                          </a:solidFill>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solidFill>
                            <a:srgbClr val="FF0000"/>
                          </a:solidFill>
                          <a:latin typeface="Arial"/>
                        </a:rPr>
                        <a:t>Will</a:t>
                      </a:r>
                      <a:r>
                        <a:rPr lang="en-US" sz="1200" b="0" i="0" u="none" strike="noStrike" baseline="0" dirty="0" smtClean="0">
                          <a:solidFill>
                            <a:srgbClr val="FF0000"/>
                          </a:solidFill>
                          <a:latin typeface="Arial"/>
                        </a:rPr>
                        <a:t> be recycled in coming season</a:t>
                      </a:r>
                      <a:endParaRPr lang="en-US" sz="1200" b="0" i="0" u="none" strike="noStrike" dirty="0">
                        <a:solidFill>
                          <a:srgbClr val="FF0000"/>
                        </a:solidFill>
                        <a:latin typeface="Arial"/>
                      </a:endParaRPr>
                    </a:p>
                  </a:txBody>
                  <a:tcPr marL="9525" marR="9525" marT="9525" marB="0" anchor="b">
                    <a:solidFill>
                      <a:schemeClr val="accent3">
                        <a:lumMod val="20000"/>
                        <a:lumOff val="80000"/>
                      </a:schemeClr>
                    </a:solidFill>
                  </a:tcPr>
                </a:tc>
              </a:tr>
              <a:tr h="181817">
                <a:tc>
                  <a:txBody>
                    <a:bodyPr/>
                    <a:lstStyle/>
                    <a:p>
                      <a:pPr algn="ctr" fontAlgn="b"/>
                      <a:r>
                        <a:rPr lang="en-US" sz="1200" b="0" i="0" u="none" strike="noStrike" dirty="0" smtClean="0">
                          <a:latin typeface="Arial"/>
                        </a:rPr>
                        <a:t>20</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Poly Electrolyte </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12</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latin typeface="Arial"/>
                        </a:rPr>
                        <a:t>Sink</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baseline="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process</a:t>
                      </a:r>
                    </a:p>
                  </a:txBody>
                  <a:tcPr marL="9525" marR="9525" marT="9525" marB="0" anchor="b">
                    <a:solidFill>
                      <a:schemeClr val="accent3">
                        <a:lumMod val="20000"/>
                        <a:lumOff val="80000"/>
                      </a:schemeClr>
                    </a:solidFill>
                  </a:tcPr>
                </a:tc>
              </a:tr>
              <a:tr h="181817">
                <a:tc>
                  <a:txBody>
                    <a:bodyPr/>
                    <a:lstStyle/>
                    <a:p>
                      <a:pPr algn="ctr" fontAlgn="b"/>
                      <a:r>
                        <a:rPr lang="en-US" sz="1200" b="0" i="0" u="none" strike="noStrike" dirty="0" smtClean="0">
                          <a:latin typeface="Arial"/>
                        </a:rPr>
                        <a:t>21</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Phosphoric </a:t>
                      </a:r>
                      <a:r>
                        <a:rPr lang="en-US" sz="1200" b="0" i="0" u="none" strike="noStrike" dirty="0" smtClean="0">
                          <a:latin typeface="Arial"/>
                        </a:rPr>
                        <a:t>&amp;</a:t>
                      </a:r>
                      <a:r>
                        <a:rPr lang="en-US" sz="1200" b="0" i="0" u="none" strike="noStrike" baseline="0" dirty="0" smtClean="0">
                          <a:latin typeface="Arial"/>
                        </a:rPr>
                        <a:t> floatation aid</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6</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25</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latin typeface="Arial"/>
                        </a:rPr>
                        <a:t>Sink</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baseline="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process</a:t>
                      </a:r>
                    </a:p>
                  </a:txBody>
                  <a:tcPr marL="9525" marR="9525" marT="9525" marB="0" anchor="b">
                    <a:solidFill>
                      <a:schemeClr val="accent3">
                        <a:lumMod val="20000"/>
                        <a:lumOff val="80000"/>
                      </a:schemeClr>
                    </a:solidFill>
                  </a:tcPr>
                </a:tc>
              </a:tr>
              <a:tr h="181817">
                <a:tc>
                  <a:txBody>
                    <a:bodyPr/>
                    <a:lstStyle/>
                    <a:p>
                      <a:pPr algn="ctr" fontAlgn="b"/>
                      <a:r>
                        <a:rPr lang="en-US" sz="1200" b="0" i="0" u="none" strike="noStrike" dirty="0" smtClean="0">
                          <a:latin typeface="Arial"/>
                        </a:rPr>
                        <a:t>22</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CO2 Pumps</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216</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30</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40</a:t>
                      </a:r>
                    </a:p>
                  </a:txBody>
                  <a:tcPr marL="9525" marR="9525" marT="9525" marB="0" anchor="b">
                    <a:solidFill>
                      <a:schemeClr val="accent3">
                        <a:lumMod val="20000"/>
                        <a:lumOff val="80000"/>
                      </a:schemeClr>
                    </a:solidFill>
                  </a:tcPr>
                </a:tc>
                <a:tc>
                  <a:txBody>
                    <a:bodyPr/>
                    <a:lstStyle/>
                    <a:p>
                      <a:pPr algn="ctr" fontAlgn="b"/>
                      <a:r>
                        <a:rPr lang="en-US" sz="1200" b="0" i="0" u="none" strike="noStrike" baseline="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Drain</a:t>
                      </a:r>
                    </a:p>
                  </a:txBody>
                  <a:tcPr marL="9525" marR="9525" marT="9525" marB="0" anchor="b">
                    <a:solidFill>
                      <a:schemeClr val="accent3">
                        <a:lumMod val="20000"/>
                        <a:lumOff val="80000"/>
                      </a:schemeClr>
                    </a:solidFill>
                  </a:tcPr>
                </a:tc>
              </a:tr>
              <a:tr h="354633">
                <a:tc>
                  <a:txBody>
                    <a:bodyPr/>
                    <a:lstStyle/>
                    <a:p>
                      <a:pPr algn="ctr" fontAlgn="b"/>
                      <a:r>
                        <a:rPr lang="en-US" sz="1200" b="0" i="0" u="none" strike="noStrike" dirty="0" smtClean="0">
                          <a:latin typeface="Arial"/>
                        </a:rPr>
                        <a:t>23</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Barometer condenser</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0</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40</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46</a:t>
                      </a:r>
                    </a:p>
                  </a:txBody>
                  <a:tcPr marL="9525" marR="9525" marT="9525" marB="0" anchor="b">
                    <a:solidFill>
                      <a:schemeClr val="accent3">
                        <a:lumMod val="20000"/>
                        <a:lumOff val="80000"/>
                      </a:schemeClr>
                    </a:solidFill>
                  </a:tcPr>
                </a:tc>
                <a:tc>
                  <a:txBody>
                    <a:bodyPr/>
                    <a:lstStyle/>
                    <a:p>
                      <a:pPr algn="ctr" fontAlgn="b"/>
                      <a:r>
                        <a:rPr lang="en-US" sz="1200" b="0" i="0" u="none" strike="noStrike" baseline="0" dirty="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100% replaced with injection water </a:t>
                      </a:r>
                    </a:p>
                  </a:txBody>
                  <a:tcPr marL="9525" marR="9525" marT="9525" marB="0" anchor="b">
                    <a:solidFill>
                      <a:schemeClr val="accent3">
                        <a:lumMod val="20000"/>
                        <a:lumOff val="80000"/>
                      </a:schemeClr>
                    </a:solidFill>
                  </a:tcPr>
                </a:tc>
              </a:tr>
              <a:tr h="181817">
                <a:tc>
                  <a:txBody>
                    <a:bodyPr/>
                    <a:lstStyle/>
                    <a:p>
                      <a:pPr algn="ctr" fontAlgn="b"/>
                      <a:r>
                        <a:rPr lang="en-US" sz="1200" b="0" i="0" u="none" strike="noStrike" dirty="0" smtClean="0">
                          <a:latin typeface="Arial"/>
                        </a:rPr>
                        <a:t>24</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Vacuum Pumps/v.filter</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158</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30</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41</a:t>
                      </a:r>
                    </a:p>
                  </a:txBody>
                  <a:tcPr marL="9525" marR="9525" marT="9525" marB="0" anchor="b">
                    <a:solidFill>
                      <a:schemeClr val="accent3">
                        <a:lumMod val="20000"/>
                        <a:lumOff val="80000"/>
                      </a:schemeClr>
                    </a:solidFill>
                  </a:tcPr>
                </a:tc>
                <a:tc>
                  <a:txBody>
                    <a:bodyPr/>
                    <a:lstStyle/>
                    <a:p>
                      <a:pPr algn="ctr" fontAlgn="b"/>
                      <a:r>
                        <a:rPr lang="en-US" sz="1200" b="0" i="0" u="none" strike="noStrike" baseline="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good</a:t>
                      </a: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Drain</a:t>
                      </a:r>
                    </a:p>
                  </a:txBody>
                  <a:tcPr marL="9525" marR="9525" marT="9525" marB="0" anchor="b">
                    <a:solidFill>
                      <a:schemeClr val="accent3">
                        <a:lumMod val="20000"/>
                        <a:lumOff val="80000"/>
                      </a:schemeClr>
                    </a:solidFill>
                  </a:tcPr>
                </a:tc>
              </a:tr>
              <a:tr h="527449">
                <a:tc>
                  <a:txBody>
                    <a:bodyPr/>
                    <a:lstStyle/>
                    <a:p>
                      <a:pPr algn="ctr" fontAlgn="b"/>
                      <a:r>
                        <a:rPr lang="en-US" sz="1200" b="0" i="0" u="none" strike="noStrike" dirty="0" smtClean="0">
                          <a:latin typeface="Arial"/>
                        </a:rPr>
                        <a:t>25</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solidFill>
                            <a:srgbClr val="FF0000"/>
                          </a:solidFill>
                          <a:latin typeface="Arial"/>
                        </a:rPr>
                        <a:t> A </a:t>
                      </a:r>
                      <a:r>
                        <a:rPr lang="en-US" sz="1200" b="0" i="0" u="none" strike="noStrike" dirty="0" err="1">
                          <a:solidFill>
                            <a:srgbClr val="FF0000"/>
                          </a:solidFill>
                          <a:latin typeface="Arial"/>
                        </a:rPr>
                        <a:t>conti</a:t>
                      </a:r>
                      <a:r>
                        <a:rPr lang="en-US" sz="1200" b="0" i="0" u="none" strike="noStrike" dirty="0">
                          <a:solidFill>
                            <a:srgbClr val="FF0000"/>
                          </a:solidFill>
                          <a:latin typeface="Arial"/>
                        </a:rPr>
                        <a:t>: Vacuum Pumps</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solidFill>
                            <a:srgbClr val="FF0000"/>
                          </a:solidFill>
                          <a:latin typeface="Arial"/>
                        </a:rPr>
                        <a:t>140</a:t>
                      </a:r>
                      <a:endParaRPr lang="en-US" sz="1200" b="0" i="0" u="none" strike="noStrike" dirty="0">
                        <a:solidFill>
                          <a:srgbClr val="FF0000"/>
                        </a:solidFill>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solidFill>
                            <a:srgbClr val="FF0000"/>
                          </a:solidFill>
                          <a:latin typeface="Arial"/>
                        </a:rPr>
                        <a:t>30</a:t>
                      </a:r>
                    </a:p>
                  </a:txBody>
                  <a:tcPr marL="9525" marR="9525" marT="9525" marB="0" anchor="b">
                    <a:solidFill>
                      <a:schemeClr val="accent3">
                        <a:lumMod val="20000"/>
                        <a:lumOff val="80000"/>
                      </a:schemeClr>
                    </a:solidFill>
                  </a:tcPr>
                </a:tc>
                <a:tc>
                  <a:txBody>
                    <a:bodyPr/>
                    <a:lstStyle/>
                    <a:p>
                      <a:pPr algn="ctr" fontAlgn="b"/>
                      <a:r>
                        <a:rPr lang="en-US" sz="1200" b="0" i="0" u="none" strike="noStrike" dirty="0">
                          <a:solidFill>
                            <a:srgbClr val="FF0000"/>
                          </a:solidFill>
                          <a:latin typeface="Arial"/>
                        </a:rPr>
                        <a:t>43</a:t>
                      </a:r>
                    </a:p>
                  </a:txBody>
                  <a:tcPr marL="9525" marR="9525" marT="9525" marB="0" anchor="b">
                    <a:solidFill>
                      <a:schemeClr val="accent3">
                        <a:lumMod val="20000"/>
                        <a:lumOff val="80000"/>
                      </a:schemeClr>
                    </a:solidFill>
                  </a:tcPr>
                </a:tc>
                <a:tc>
                  <a:txBody>
                    <a:bodyPr/>
                    <a:lstStyle/>
                    <a:p>
                      <a:pPr algn="ctr" fontAlgn="b"/>
                      <a:r>
                        <a:rPr lang="en-US" sz="1200" b="0" i="0" u="none" strike="noStrike" baseline="0" dirty="0" smtClean="0">
                          <a:solidFill>
                            <a:srgbClr val="FF0000"/>
                          </a:solidFill>
                          <a:latin typeface="Arial"/>
                        </a:rPr>
                        <a:t>canal water</a:t>
                      </a:r>
                      <a:endParaRPr lang="en-US" sz="1200" b="0" i="0" u="none" strike="noStrike" dirty="0">
                        <a:solidFill>
                          <a:srgbClr val="FF0000"/>
                        </a:solidFill>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solidFill>
                            <a:srgbClr val="FF0000"/>
                          </a:solidFill>
                          <a:latin typeface="Arial"/>
                        </a:rPr>
                        <a:t>good</a:t>
                      </a:r>
                    </a:p>
                  </a:txBody>
                  <a:tcPr marL="9525" marR="9525" marT="9525" marB="0" anchor="b">
                    <a:solidFill>
                      <a:schemeClr val="accent3">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FF0000"/>
                          </a:solidFill>
                          <a:latin typeface="Arial"/>
                        </a:rPr>
                        <a:t>Will</a:t>
                      </a:r>
                      <a:r>
                        <a:rPr lang="en-US" sz="1200" b="0" i="0" u="none" strike="noStrike" baseline="0" dirty="0" smtClean="0">
                          <a:solidFill>
                            <a:srgbClr val="FF0000"/>
                          </a:solidFill>
                          <a:latin typeface="Arial"/>
                        </a:rPr>
                        <a:t> be recycled in coming season</a:t>
                      </a:r>
                      <a:endParaRPr lang="en-US" sz="1200" b="0" i="0" u="none" strike="noStrike" dirty="0" smtClean="0">
                        <a:solidFill>
                          <a:srgbClr val="FF0000"/>
                        </a:solidFill>
                        <a:latin typeface="Arial"/>
                      </a:endParaRPr>
                    </a:p>
                    <a:p>
                      <a:pPr algn="ctr" fontAlgn="b"/>
                      <a:r>
                        <a:rPr lang="en-US" sz="1200" b="0" i="0" u="none" strike="noStrike" dirty="0" smtClean="0">
                          <a:latin typeface="Arial"/>
                        </a:rPr>
                        <a:t> </a:t>
                      </a:r>
                      <a:endParaRPr lang="en-US" sz="1200" b="0" i="0" u="none" strike="noStrike" dirty="0">
                        <a:latin typeface="Arial"/>
                      </a:endParaRPr>
                    </a:p>
                  </a:txBody>
                  <a:tcPr marL="9525" marR="9525" marT="9525" marB="0" anchor="b">
                    <a:solidFill>
                      <a:schemeClr val="accent3">
                        <a:lumMod val="20000"/>
                        <a:lumOff val="80000"/>
                      </a:schemeClr>
                    </a:solidFill>
                  </a:tcPr>
                </a:tc>
              </a:tr>
              <a:tr h="959490">
                <a:tc>
                  <a:txBody>
                    <a:bodyPr/>
                    <a:lstStyle/>
                    <a:p>
                      <a:pPr algn="ctr" fontAlgn="b"/>
                      <a:r>
                        <a:rPr lang="en-US" sz="1200" b="0" i="0" u="none" strike="noStrike" dirty="0" smtClean="0">
                          <a:latin typeface="Arial"/>
                        </a:rPr>
                        <a:t>26</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Vertical Cryast: </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latin typeface="Arial"/>
                        </a:rPr>
                        <a:t>873</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29</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41</a:t>
                      </a:r>
                    </a:p>
                  </a:txBody>
                  <a:tcPr marL="9525" marR="9525" marT="9525" marB="0" anchor="b">
                    <a:solidFill>
                      <a:schemeClr val="accent3">
                        <a:lumMod val="20000"/>
                        <a:lumOff val="80000"/>
                      </a:schemeClr>
                    </a:solidFill>
                  </a:tcPr>
                </a:tc>
                <a:tc>
                  <a:txBody>
                    <a:bodyPr/>
                    <a:lstStyle/>
                    <a:p>
                      <a:pPr algn="ctr" fontAlgn="b"/>
                      <a:r>
                        <a:rPr lang="en-US" sz="1200" b="0" i="0" u="none" strike="noStrike" baseline="0" dirty="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good</a:t>
                      </a:r>
                    </a:p>
                  </a:txBody>
                  <a:tcPr marL="9525" marR="9525" marT="9525" marB="0" anchor="b">
                    <a:solidFill>
                      <a:schemeClr val="accent3">
                        <a:lumMod val="20000"/>
                        <a:lumOff val="80000"/>
                      </a:schemeClr>
                    </a:solidFill>
                  </a:tcPr>
                </a:tc>
                <a:tc>
                  <a:txBody>
                    <a:bodyPr/>
                    <a:lstStyle/>
                    <a:p>
                      <a:pPr algn="ctr" fontAlgn="b"/>
                      <a:r>
                        <a:rPr lang="en-US" sz="1100" b="0" i="0" u="none" strike="noStrike" dirty="0" smtClean="0">
                          <a:solidFill>
                            <a:srgbClr val="FF0000"/>
                          </a:solidFill>
                          <a:latin typeface="Arial"/>
                        </a:rPr>
                        <a:t>imbibition/</a:t>
                      </a:r>
                      <a:r>
                        <a:rPr lang="en-US" sz="1100" b="0" i="0" u="none" strike="noStrike" baseline="0" dirty="0" smtClean="0">
                          <a:solidFill>
                            <a:srgbClr val="FF0000"/>
                          </a:solidFill>
                          <a:latin typeface="Arial"/>
                        </a:rPr>
                        <a:t> </a:t>
                      </a:r>
                      <a:r>
                        <a:rPr lang="en-US" sz="1100" b="0" i="0" u="none" strike="noStrike" dirty="0" smtClean="0">
                          <a:solidFill>
                            <a:srgbClr val="FF0000"/>
                          </a:solidFill>
                          <a:latin typeface="Arial"/>
                        </a:rPr>
                        <a:t>Co</a:t>
                      </a:r>
                      <a:r>
                        <a:rPr lang="en-US" sz="1100" b="0" i="0" u="none" strike="noStrike" baseline="0" dirty="0" smtClean="0">
                          <a:solidFill>
                            <a:srgbClr val="FF0000"/>
                          </a:solidFill>
                          <a:latin typeface="Arial"/>
                        </a:rPr>
                        <a:t> 2 scrubber</a:t>
                      </a:r>
                      <a:r>
                        <a:rPr lang="en-US" sz="1100" b="0" i="0" u="none" strike="noStrike" dirty="0" smtClean="0">
                          <a:solidFill>
                            <a:srgbClr val="FF0000"/>
                          </a:solidFill>
                          <a:latin typeface="Arial"/>
                        </a:rPr>
                        <a:t>. Will be recycled 100%</a:t>
                      </a:r>
                      <a:r>
                        <a:rPr lang="en-US" sz="1100" b="0" i="0" u="none" strike="noStrike" baseline="0" dirty="0" smtClean="0">
                          <a:solidFill>
                            <a:srgbClr val="FF0000"/>
                          </a:solidFill>
                          <a:latin typeface="Arial"/>
                        </a:rPr>
                        <a:t> recycled through cooling cell in upcoming season</a:t>
                      </a:r>
                      <a:r>
                        <a:rPr lang="en-US" sz="1100" b="0" i="0" u="none" strike="noStrike" dirty="0" smtClean="0">
                          <a:solidFill>
                            <a:srgbClr val="FF0000"/>
                          </a:solidFill>
                          <a:latin typeface="Arial"/>
                        </a:rPr>
                        <a:t> </a:t>
                      </a:r>
                      <a:endParaRPr lang="en-US" sz="1100" b="0" i="0" u="none" strike="noStrike" dirty="0">
                        <a:solidFill>
                          <a:srgbClr val="FF0000"/>
                        </a:solidFill>
                        <a:latin typeface="Arial"/>
                      </a:endParaRPr>
                    </a:p>
                  </a:txBody>
                  <a:tcPr marL="9525" marR="9525" marT="9525" marB="0" anchor="b">
                    <a:solidFill>
                      <a:schemeClr val="accent3">
                        <a:lumMod val="20000"/>
                        <a:lumOff val="80000"/>
                      </a:schemeClr>
                    </a:solidFill>
                  </a:tcPr>
                </a:tc>
              </a:tr>
              <a:tr h="354633">
                <a:tc>
                  <a:txBody>
                    <a:bodyPr/>
                    <a:lstStyle/>
                    <a:p>
                      <a:pPr algn="ctr" fontAlgn="b"/>
                      <a:r>
                        <a:rPr lang="en-US" sz="1200" b="0" i="0" u="none" strike="noStrike" dirty="0" smtClean="0">
                          <a:latin typeface="Arial"/>
                        </a:rPr>
                        <a:t>27</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a:latin typeface="Arial"/>
                        </a:rPr>
                        <a:t>Total tap water , bathing, canteen, gardining, car wash, </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latin typeface="Arial"/>
                        </a:rPr>
                        <a:t>65</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25</a:t>
                      </a: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sink/drain</a:t>
                      </a:r>
                    </a:p>
                  </a:txBody>
                  <a:tcPr marL="9525" marR="9525" marT="9525" marB="0" anchor="b">
                    <a:solidFill>
                      <a:schemeClr val="accent3">
                        <a:lumMod val="20000"/>
                        <a:lumOff val="80000"/>
                      </a:schemeClr>
                    </a:solidFill>
                  </a:tcPr>
                </a:tc>
                <a:tc>
                  <a:txBody>
                    <a:bodyPr/>
                    <a:lstStyle/>
                    <a:p>
                      <a:pPr algn="ctr" fontAlgn="b"/>
                      <a:r>
                        <a:rPr lang="en-US" sz="1200" b="0" i="0" u="none" strike="noStrike" baseline="0" smtClean="0">
                          <a:latin typeface="Arial"/>
                        </a:rPr>
                        <a:t>canal water</a:t>
                      </a:r>
                      <a:endParaRPr lang="en-US" sz="1200" b="0" i="0" u="none" strike="noStrike" dirty="0">
                        <a:latin typeface="Arial"/>
                      </a:endParaRPr>
                    </a:p>
                  </a:txBody>
                  <a:tcPr marL="9525" marR="9525" marT="9525" marB="0" anchor="b">
                    <a:solidFill>
                      <a:schemeClr val="accent3">
                        <a:lumMod val="20000"/>
                        <a:lumOff val="80000"/>
                      </a:schemeClr>
                    </a:solidFill>
                  </a:tcPr>
                </a:tc>
                <a:tc>
                  <a:txBody>
                    <a:bodyPr/>
                    <a:lstStyle/>
                    <a:p>
                      <a:pPr algn="ctr" fontAlgn="b"/>
                      <a:r>
                        <a:rPr lang="en-US" sz="1200" b="0" i="0" u="none" strike="noStrike" dirty="0">
                          <a:latin typeface="Arial"/>
                        </a:rPr>
                        <a:t> </a:t>
                      </a:r>
                    </a:p>
                  </a:txBody>
                  <a:tcPr marL="9525" marR="9525" marT="9525" marB="0" anchor="b">
                    <a:solidFill>
                      <a:schemeClr val="accent3">
                        <a:lumMod val="20000"/>
                        <a:lumOff val="80000"/>
                      </a:schemeClr>
                    </a:solidFill>
                  </a:tcPr>
                </a:tc>
                <a:tc>
                  <a:txBody>
                    <a:bodyPr/>
                    <a:lstStyle/>
                    <a:p>
                      <a:pPr algn="ctr" fontAlgn="b"/>
                      <a:r>
                        <a:rPr lang="en-US" sz="1200" b="0" i="0" u="none" strike="noStrike" dirty="0" smtClean="0">
                          <a:latin typeface="Arial"/>
                        </a:rPr>
                        <a:t>Unnecessary</a:t>
                      </a:r>
                      <a:r>
                        <a:rPr lang="en-US" sz="1200" b="0" i="0" u="none" strike="noStrike" baseline="0" dirty="0" smtClean="0">
                          <a:latin typeface="Arial"/>
                        </a:rPr>
                        <a:t> water taps plugged </a:t>
                      </a:r>
                      <a:r>
                        <a:rPr lang="en-US" sz="1200" b="0" i="0" u="none" strike="noStrike" dirty="0">
                          <a:latin typeface="Arial"/>
                        </a:rPr>
                        <a:t> </a:t>
                      </a:r>
                    </a:p>
                  </a:txBody>
                  <a:tcPr marL="9525" marR="9525" marT="9525" marB="0" anchor="b">
                    <a:solidFill>
                      <a:schemeClr val="accent3">
                        <a:lumMod val="20000"/>
                        <a:lumOff val="80000"/>
                      </a:schemeClr>
                    </a:solidFill>
                  </a:tcPr>
                </a:tc>
              </a:tr>
              <a:tr h="333109">
                <a:tc>
                  <a:txBody>
                    <a:bodyPr/>
                    <a:lstStyle/>
                    <a:p>
                      <a:pPr algn="ctr" fontAlgn="b"/>
                      <a:endParaRPr lang="en-US" sz="1200" b="0" i="0" u="none" strike="noStrike" dirty="0">
                        <a:latin typeface="Arial"/>
                      </a:endParaRPr>
                    </a:p>
                  </a:txBody>
                  <a:tcPr marL="9525" marR="9525" marT="9525" marB="0" anchor="b"/>
                </a:tc>
                <a:tc>
                  <a:txBody>
                    <a:bodyPr/>
                    <a:lstStyle/>
                    <a:p>
                      <a:pPr algn="ctr" fontAlgn="b"/>
                      <a:r>
                        <a:rPr lang="en-US" sz="1200" b="1" i="0" u="none" strike="noStrike" dirty="0" smtClean="0">
                          <a:latin typeface="Arial"/>
                        </a:rPr>
                        <a:t>Total </a:t>
                      </a:r>
                      <a:r>
                        <a:rPr lang="en-US" sz="1200" b="1" i="0" u="none" strike="noStrike" dirty="0">
                          <a:latin typeface="Arial"/>
                        </a:rPr>
                        <a:t>water per day</a:t>
                      </a:r>
                    </a:p>
                  </a:txBody>
                  <a:tcPr marL="9525" marR="9525" marT="9525" marB="0" anchor="b"/>
                </a:tc>
                <a:tc>
                  <a:txBody>
                    <a:bodyPr/>
                    <a:lstStyle/>
                    <a:p>
                      <a:pPr algn="ctr" fontAlgn="b"/>
                      <a:r>
                        <a:rPr lang="en-US" sz="1200" b="1" i="0" u="none" strike="noStrike" dirty="0" smtClean="0">
                          <a:latin typeface="Arial"/>
                        </a:rPr>
                        <a:t>2421</a:t>
                      </a:r>
                      <a:endParaRPr lang="en-US" sz="1200" b="1" i="0" u="none" strike="noStrike" dirty="0">
                        <a:latin typeface="Arial"/>
                      </a:endParaRPr>
                    </a:p>
                  </a:txBody>
                  <a:tcPr marL="9525" marR="9525" marT="9525" marB="0" anchor="b"/>
                </a:tc>
                <a:tc>
                  <a:txBody>
                    <a:bodyPr/>
                    <a:lstStyle/>
                    <a:p>
                      <a:pPr algn="ctr" fontAlgn="b"/>
                      <a:endParaRPr lang="en-US" sz="1200" b="0" i="0" u="none" strike="noStrike" dirty="0">
                        <a:latin typeface="Arial"/>
                      </a:endParaRPr>
                    </a:p>
                  </a:txBody>
                  <a:tcPr marL="9525" marR="9525" marT="9525" marB="0" anchor="b"/>
                </a:tc>
                <a:tc>
                  <a:txBody>
                    <a:bodyPr/>
                    <a:lstStyle/>
                    <a:p>
                      <a:pPr algn="ctr" fontAlgn="b"/>
                      <a:endParaRPr lang="en-US" sz="1200" b="0" i="0" u="none" strike="noStrike" dirty="0">
                        <a:latin typeface="Arial"/>
                      </a:endParaRPr>
                    </a:p>
                  </a:txBody>
                  <a:tcPr marL="9525" marR="9525" marT="9525" marB="0" anchor="b"/>
                </a:tc>
                <a:tc>
                  <a:txBody>
                    <a:bodyPr/>
                    <a:lstStyle/>
                    <a:p>
                      <a:pPr algn="ctr" fontAlgn="b"/>
                      <a:endParaRPr lang="en-US" sz="1200" b="0" i="0" u="none" strike="noStrike" dirty="0">
                        <a:latin typeface="Arial"/>
                      </a:endParaRPr>
                    </a:p>
                  </a:txBody>
                  <a:tcPr marL="9525" marR="9525" marT="9525" marB="0" anchor="b"/>
                </a:tc>
                <a:tc>
                  <a:txBody>
                    <a:bodyPr/>
                    <a:lstStyle/>
                    <a:p>
                      <a:pPr algn="ctr" fontAlgn="b"/>
                      <a:endParaRPr lang="en-US" sz="1200" b="0" i="0" u="none" strike="noStrike" dirty="0">
                        <a:latin typeface="Arial"/>
                      </a:endParaRPr>
                    </a:p>
                  </a:txBody>
                  <a:tcPr marL="9525" marR="9525" marT="9525" marB="0" anchor="b"/>
                </a:tc>
                <a:tc>
                  <a:txBody>
                    <a:bodyPr/>
                    <a:lstStyle/>
                    <a:p>
                      <a:pPr algn="ctr" fontAlgn="b"/>
                      <a:endParaRPr lang="en-US" sz="1200" b="0" i="0" u="none" strike="noStrike" dirty="0">
                        <a:latin typeface="Arial"/>
                      </a:endParaRPr>
                    </a:p>
                  </a:txBody>
                  <a:tcPr marL="9525" marR="9525" marT="9525" marB="0" anchor="b"/>
                </a:tc>
              </a:tr>
            </a:tbl>
          </a:graphicData>
        </a:graphic>
      </p:graphicFrame>
      <p:sp>
        <p:nvSpPr>
          <p:cNvPr id="2" name="Slide Number Placeholder 1"/>
          <p:cNvSpPr>
            <a:spLocks noGrp="1"/>
          </p:cNvSpPr>
          <p:nvPr>
            <p:ph type="sldNum" sz="quarter" idx="12"/>
          </p:nvPr>
        </p:nvSpPr>
        <p:spPr/>
        <p:txBody>
          <a:bodyPr/>
          <a:lstStyle/>
          <a:p>
            <a:fld id="{0659731B-C415-4A98-8C74-1DB49B09961A}"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0"/>
            <a:ext cx="7866888" cy="1066800"/>
          </a:xfrm>
        </p:spPr>
        <p:txBody>
          <a:bodyPr>
            <a:normAutofit/>
          </a:bodyPr>
          <a:lstStyle/>
          <a:p>
            <a:pPr lvl="0"/>
            <a:r>
              <a:rPr lang="en-US" sz="2800" b="1" dirty="0" smtClean="0"/>
              <a:t>Quantification and Distribution of intake water After Recycling and Reuse. Year 2015-16</a:t>
            </a:r>
            <a:endParaRPr lang="en-US" sz="2800" b="1" dirty="0"/>
          </a:p>
        </p:txBody>
      </p:sp>
      <p:sp>
        <p:nvSpPr>
          <p:cNvPr id="7" name="Content Placeholder 6"/>
          <p:cNvSpPr>
            <a:spLocks noGrp="1"/>
          </p:cNvSpPr>
          <p:nvPr>
            <p:ph idx="1"/>
          </p:nvPr>
        </p:nvSpPr>
        <p:spPr>
          <a:xfrm>
            <a:off x="990600" y="1066800"/>
            <a:ext cx="7943088" cy="5562600"/>
          </a:xfrm>
        </p:spPr>
        <p:txBody>
          <a:bodyPr>
            <a:noAutofit/>
          </a:bodyPr>
          <a:lstStyle/>
          <a:p>
            <a:r>
              <a:rPr lang="en-US" sz="1800" dirty="0" smtClean="0"/>
              <a:t>After quantification we observed that Raw water consumption is about 4912 M3 /day. (before recycling and reusing work)</a:t>
            </a:r>
          </a:p>
          <a:p>
            <a:r>
              <a:rPr lang="en-US" sz="1800" dirty="0" smtClean="0"/>
              <a:t>Many steps were taken to reduce it.</a:t>
            </a:r>
          </a:p>
          <a:p>
            <a:pPr lvl="0"/>
            <a:r>
              <a:rPr lang="en-US" sz="1800" dirty="0" smtClean="0"/>
              <a:t>Some changing were made in process to reduce intake water.</a:t>
            </a:r>
          </a:p>
          <a:p>
            <a:pPr lvl="0"/>
            <a:r>
              <a:rPr lang="en-US" sz="1800" dirty="0" smtClean="0"/>
              <a:t>The once-through technique for Massecuite cooling water demands excessive amount of fresh water and generates excessive effluent  overflows.  </a:t>
            </a:r>
            <a:r>
              <a:rPr lang="en-US" sz="1800" dirty="0" smtClean="0">
                <a:solidFill>
                  <a:srgbClr val="FF0000"/>
                </a:solidFill>
              </a:rPr>
              <a:t>Instead of once through fresh water a closed  system with a dedicated cooling tower will be introduced in coming season, with small addition of fresh water due to drift loss or maintaining required temperature. Here a bulk quantity of water will be saved further.</a:t>
            </a:r>
          </a:p>
          <a:p>
            <a:pPr lvl="0"/>
            <a:r>
              <a:rPr lang="en-US" sz="1800" dirty="0" smtClean="0"/>
              <a:t>Eliminated Raw water usage where it was possible. (e.g. water-cooled air-compressors were replaced with air-cooled compressors.), these were too old.</a:t>
            </a:r>
          </a:p>
          <a:p>
            <a:pPr lvl="0"/>
            <a:r>
              <a:rPr lang="en-US" sz="1800" dirty="0" smtClean="0"/>
              <a:t>To reduce raw water addition at Mills house two plate type heater were added  and one 500 M2 condensate tubular heater is going to add this season. The excess hot condensate was used to heat raw juice and the out let water was used for imbibitions. Hence, the consumption of raw water (1400M3) and steam (about 2 tons /</a:t>
            </a:r>
            <a:r>
              <a:rPr lang="en-US" sz="1800" dirty="0" err="1" smtClean="0"/>
              <a:t>hr</a:t>
            </a:r>
            <a:r>
              <a:rPr lang="en-US" sz="1800" dirty="0" smtClean="0"/>
              <a:t> reduced. </a:t>
            </a:r>
            <a:r>
              <a:rPr lang="en-US" sz="1800" b="1" dirty="0" smtClean="0"/>
              <a:t> </a:t>
            </a:r>
            <a:endParaRPr lang="en-US" sz="1800" dirty="0" smtClean="0"/>
          </a:p>
        </p:txBody>
      </p:sp>
      <p:sp>
        <p:nvSpPr>
          <p:cNvPr id="8" name="TextBox 7"/>
          <p:cNvSpPr txBox="1"/>
          <p:nvPr/>
        </p:nvSpPr>
        <p:spPr>
          <a:xfrm>
            <a:off x="7924800" y="6477000"/>
            <a:ext cx="1219200" cy="338554"/>
          </a:xfrm>
          <a:prstGeom prst="rect">
            <a:avLst/>
          </a:prstGeom>
          <a:noFill/>
        </p:spPr>
        <p:txBody>
          <a:bodyPr wrap="square" rtlCol="0">
            <a:spAutoFit/>
          </a:bodyPr>
          <a:lstStyle/>
          <a:p>
            <a:r>
              <a:rPr lang="en-US" sz="1600" dirty="0" smtClean="0">
                <a:solidFill>
                  <a:srgbClr val="FF0000"/>
                </a:solidFill>
              </a:rPr>
              <a:t>Continue…</a:t>
            </a:r>
            <a:endParaRPr lang="en-US" sz="1600" dirty="0">
              <a:solidFill>
                <a:srgbClr val="FF0000"/>
              </a:solidFill>
            </a:endParaRPr>
          </a:p>
        </p:txBody>
      </p:sp>
      <p:sp>
        <p:nvSpPr>
          <p:cNvPr id="2" name="Slide Number Placeholder 1"/>
          <p:cNvSpPr>
            <a:spLocks noGrp="1"/>
          </p:cNvSpPr>
          <p:nvPr>
            <p:ph type="sldNum" sz="quarter" idx="12"/>
          </p:nvPr>
        </p:nvSpPr>
        <p:spPr/>
        <p:txBody>
          <a:bodyPr/>
          <a:lstStyle/>
          <a:p>
            <a:fld id="{0659731B-C415-4A98-8C74-1DB49B09961A}"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0"/>
            <a:ext cx="7866888" cy="1066800"/>
          </a:xfrm>
        </p:spPr>
        <p:txBody>
          <a:bodyPr>
            <a:normAutofit/>
          </a:bodyPr>
          <a:lstStyle/>
          <a:p>
            <a:pPr lvl="0"/>
            <a:r>
              <a:rPr lang="en-US" sz="2800" b="1" dirty="0" smtClean="0"/>
              <a:t>Quantification and Distribution of intake water After Recycling and Reuse</a:t>
            </a:r>
            <a:r>
              <a:rPr lang="en-US" sz="2800" b="1" dirty="0"/>
              <a:t>. Year 2015-16</a:t>
            </a:r>
          </a:p>
        </p:txBody>
      </p:sp>
      <p:sp>
        <p:nvSpPr>
          <p:cNvPr id="7" name="Content Placeholder 6"/>
          <p:cNvSpPr>
            <a:spLocks noGrp="1"/>
          </p:cNvSpPr>
          <p:nvPr>
            <p:ph idx="1"/>
          </p:nvPr>
        </p:nvSpPr>
        <p:spPr>
          <a:xfrm>
            <a:off x="990600" y="1066800"/>
            <a:ext cx="7943088" cy="5562600"/>
          </a:xfrm>
        </p:spPr>
        <p:txBody>
          <a:bodyPr>
            <a:noAutofit/>
          </a:bodyPr>
          <a:lstStyle/>
          <a:p>
            <a:pPr lvl="0"/>
            <a:r>
              <a:rPr lang="en-US" sz="1800" dirty="0" smtClean="0"/>
              <a:t>Raw water for CO2 scrubber/wash waster was replaced by recycling of vertical crystallizers. </a:t>
            </a:r>
            <a:r>
              <a:rPr lang="en-US" sz="1800" dirty="0" smtClean="0">
                <a:solidFill>
                  <a:srgbClr val="FF0000"/>
                </a:solidFill>
              </a:rPr>
              <a:t>For coming season cooling tower is to be added to cool and recycle V. </a:t>
            </a:r>
            <a:r>
              <a:rPr lang="en-US" sz="1800" dirty="0" err="1" smtClean="0">
                <a:solidFill>
                  <a:srgbClr val="FF0000"/>
                </a:solidFill>
              </a:rPr>
              <a:t>cryst</a:t>
            </a:r>
            <a:r>
              <a:rPr lang="en-US" sz="1800" dirty="0" smtClean="0">
                <a:solidFill>
                  <a:srgbClr val="FF0000"/>
                </a:solidFill>
              </a:rPr>
              <a:t> used water and water from Vacuum pumps and compressor will be diverted to CO2 scrubber </a:t>
            </a:r>
          </a:p>
          <a:p>
            <a:pPr lvl="0"/>
            <a:r>
              <a:rPr lang="en-US" sz="1800" b="1" dirty="0" smtClean="0"/>
              <a:t>Mill washing, and external cooling of mills :</a:t>
            </a:r>
            <a:r>
              <a:rPr lang="en-US" sz="1800" dirty="0" smtClean="0"/>
              <a:t> Raw water was used for external cooling and cleaning : We tried to  remove the oil contained in the cooling water by  de-oiling equipment / oil skimmer, strainer to separate the bagasse,  then the water after treatment in ETP could be used for irrigation, at the moment it is going to drain and than for irrigation.</a:t>
            </a:r>
          </a:p>
          <a:p>
            <a:pPr lvl="0"/>
            <a:r>
              <a:rPr lang="en-US" sz="1800" dirty="0" smtClean="0"/>
              <a:t>For barometric condenser of v. filters injection water is used in place of raw water, after removing of vacuum leakage and proper sealing of heads. </a:t>
            </a:r>
          </a:p>
          <a:p>
            <a:pPr lvl="0"/>
            <a:r>
              <a:rPr lang="en-US" sz="1800" i="1" dirty="0" smtClean="0"/>
              <a:t>The mill  brass bearing cooling system.</a:t>
            </a:r>
            <a:r>
              <a:rPr lang="en-US" sz="1800" dirty="0" smtClean="0"/>
              <a:t> It is subjected to contamination of oil and grease, incase of contamination goes to drain otherwise recycled to raw water circuit.</a:t>
            </a:r>
            <a:endParaRPr lang="en-US" sz="1800" dirty="0"/>
          </a:p>
        </p:txBody>
      </p:sp>
      <p:sp>
        <p:nvSpPr>
          <p:cNvPr id="6" name="TextBox 5"/>
          <p:cNvSpPr txBox="1"/>
          <p:nvPr/>
        </p:nvSpPr>
        <p:spPr>
          <a:xfrm>
            <a:off x="7924800" y="6477000"/>
            <a:ext cx="1219200" cy="338554"/>
          </a:xfrm>
          <a:prstGeom prst="rect">
            <a:avLst/>
          </a:prstGeom>
          <a:noFill/>
        </p:spPr>
        <p:txBody>
          <a:bodyPr wrap="square" rtlCol="0">
            <a:spAutoFit/>
          </a:bodyPr>
          <a:lstStyle/>
          <a:p>
            <a:r>
              <a:rPr lang="en-US" sz="1600" dirty="0" smtClean="0">
                <a:solidFill>
                  <a:srgbClr val="FF0000"/>
                </a:solidFill>
              </a:rPr>
              <a:t>Continue…</a:t>
            </a:r>
            <a:endParaRPr lang="en-US" sz="1600" dirty="0">
              <a:solidFill>
                <a:srgbClr val="FF0000"/>
              </a:solidFill>
            </a:endParaRPr>
          </a:p>
        </p:txBody>
      </p:sp>
      <p:sp>
        <p:nvSpPr>
          <p:cNvPr id="2" name="Slide Number Placeholder 1"/>
          <p:cNvSpPr>
            <a:spLocks noGrp="1"/>
          </p:cNvSpPr>
          <p:nvPr>
            <p:ph type="sldNum" sz="quarter" idx="12"/>
          </p:nvPr>
        </p:nvSpPr>
        <p:spPr/>
        <p:txBody>
          <a:bodyPr/>
          <a:lstStyle/>
          <a:p>
            <a:fld id="{0659731B-C415-4A98-8C74-1DB49B09961A}"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0"/>
            <a:ext cx="7866888" cy="1066800"/>
          </a:xfrm>
        </p:spPr>
        <p:txBody>
          <a:bodyPr>
            <a:normAutofit/>
          </a:bodyPr>
          <a:lstStyle/>
          <a:p>
            <a:pPr lvl="0"/>
            <a:r>
              <a:rPr lang="en-US" sz="2800" b="1" dirty="0" smtClean="0"/>
              <a:t>Quantification and Distribution of intake water After Recycling and Reuse</a:t>
            </a:r>
            <a:r>
              <a:rPr lang="en-US" sz="2800" b="1" dirty="0"/>
              <a:t>. Year 2015-16</a:t>
            </a:r>
          </a:p>
        </p:txBody>
      </p:sp>
      <p:sp>
        <p:nvSpPr>
          <p:cNvPr id="7" name="Content Placeholder 6"/>
          <p:cNvSpPr>
            <a:spLocks noGrp="1"/>
          </p:cNvSpPr>
          <p:nvPr>
            <p:ph idx="1"/>
          </p:nvPr>
        </p:nvSpPr>
        <p:spPr>
          <a:xfrm>
            <a:off x="990600" y="1066800"/>
            <a:ext cx="7943088" cy="5562600"/>
          </a:xfrm>
        </p:spPr>
        <p:txBody>
          <a:bodyPr>
            <a:noAutofit/>
          </a:bodyPr>
          <a:lstStyle/>
          <a:p>
            <a:pPr lvl="0"/>
            <a:r>
              <a:rPr lang="en-US" sz="1800" b="1" dirty="0" smtClean="0"/>
              <a:t>The mill turbine / power house turbine bearings cooling system: </a:t>
            </a:r>
          </a:p>
          <a:p>
            <a:pPr marL="82296" lvl="0" indent="0">
              <a:buNone/>
            </a:pPr>
            <a:r>
              <a:rPr lang="en-US" sz="1800" b="1" dirty="0"/>
              <a:t> </a:t>
            </a:r>
            <a:r>
              <a:rPr lang="en-US" sz="1800" b="1" dirty="0" smtClean="0"/>
              <a:t>      </a:t>
            </a:r>
            <a:r>
              <a:rPr lang="en-US" sz="1800" dirty="0"/>
              <a:t>B</a:t>
            </a:r>
            <a:r>
              <a:rPr lang="en-US" sz="1800" dirty="0" smtClean="0"/>
              <a:t>efore water conservation work it was partially recycled but now It is mixed                            with raw water and completely recycled. </a:t>
            </a:r>
          </a:p>
          <a:p>
            <a:pPr lvl="0"/>
            <a:r>
              <a:rPr lang="en-US" sz="1800" dirty="0" smtClean="0"/>
              <a:t>Substituting excess hot condensate for fresh water in utility operations such as hosing or  manual cleanup by bagasse methods is also used to reduce the need for hosing.</a:t>
            </a:r>
          </a:p>
          <a:p>
            <a:r>
              <a:rPr lang="en-US" sz="1800" b="1" dirty="0" smtClean="0"/>
              <a:t>The identification of source and sinks in the sugar process permitted to demonstrate a surplus of water in the process. Alhamdulillah, with some modification, alteration and addition that involved very low cost we succeeded to reduced intake water consumption about 51%. </a:t>
            </a:r>
          </a:p>
          <a:p>
            <a:r>
              <a:rPr lang="en-US" sz="1800" b="1" dirty="0" smtClean="0">
                <a:solidFill>
                  <a:srgbClr val="FF0000"/>
                </a:solidFill>
              </a:rPr>
              <a:t>In coming season, we are going to add cooling cells, tubular condensate heater 500 M2 and rearrangement of some water flow, </a:t>
            </a:r>
            <a:r>
              <a:rPr lang="en-US" sz="1800" b="1" dirty="0" err="1" smtClean="0">
                <a:solidFill>
                  <a:srgbClr val="FF0000"/>
                </a:solidFill>
              </a:rPr>
              <a:t>Insha</a:t>
            </a:r>
            <a:r>
              <a:rPr lang="en-US" sz="1800" b="1" dirty="0" smtClean="0">
                <a:solidFill>
                  <a:srgbClr val="FF0000"/>
                </a:solidFill>
              </a:rPr>
              <a:t> Allah that will reduce further 30% of intake water from existing figure (2421M3/day) and will touch to 1695 M3 / day. </a:t>
            </a:r>
            <a:endParaRPr lang="en-US" sz="1800" b="1" dirty="0">
              <a:solidFill>
                <a:srgbClr val="FF0000"/>
              </a:solidFill>
            </a:endParaRPr>
          </a:p>
        </p:txBody>
      </p:sp>
      <p:sp>
        <p:nvSpPr>
          <p:cNvPr id="2" name="Slide Number Placeholder 1"/>
          <p:cNvSpPr>
            <a:spLocks noGrp="1"/>
          </p:cNvSpPr>
          <p:nvPr>
            <p:ph type="sldNum" sz="quarter" idx="12"/>
          </p:nvPr>
        </p:nvSpPr>
        <p:spPr/>
        <p:txBody>
          <a:bodyPr/>
          <a:lstStyle/>
          <a:p>
            <a:fld id="{0659731B-C415-4A98-8C74-1DB49B09961A}"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0"/>
            <a:ext cx="7866888" cy="1066800"/>
          </a:xfrm>
        </p:spPr>
        <p:txBody>
          <a:bodyPr>
            <a:normAutofit/>
          </a:bodyPr>
          <a:lstStyle/>
          <a:p>
            <a:pPr lvl="0"/>
            <a:r>
              <a:rPr lang="en-US" sz="2000" b="1" dirty="0" smtClean="0"/>
              <a:t>Comparison of in take water consumption before reduction/recycling </a:t>
            </a:r>
            <a:r>
              <a:rPr lang="en-US" sz="2000" b="1" dirty="0" err="1" smtClean="0"/>
              <a:t>vs</a:t>
            </a:r>
            <a:r>
              <a:rPr lang="en-US" sz="2000" b="1" dirty="0" smtClean="0"/>
              <a:t> after reduction </a:t>
            </a:r>
            <a:r>
              <a:rPr lang="en-US" sz="2000" b="1" dirty="0"/>
              <a:t>/</a:t>
            </a:r>
            <a:r>
              <a:rPr lang="en-US" sz="2000" b="1" dirty="0" smtClean="0"/>
              <a:t>recycling work with target </a:t>
            </a:r>
            <a:endParaRPr lang="en-US" sz="2000" b="1" dirty="0"/>
          </a:p>
        </p:txBody>
      </p:sp>
      <p:sp>
        <p:nvSpPr>
          <p:cNvPr id="8" name="TextBox 7"/>
          <p:cNvSpPr txBox="1"/>
          <p:nvPr/>
        </p:nvSpPr>
        <p:spPr>
          <a:xfrm>
            <a:off x="8153400" y="6550223"/>
            <a:ext cx="1219200" cy="307777"/>
          </a:xfrm>
          <a:prstGeom prst="rect">
            <a:avLst/>
          </a:prstGeom>
          <a:noFill/>
        </p:spPr>
        <p:txBody>
          <a:bodyPr wrap="square" rtlCol="0">
            <a:spAutoFit/>
          </a:bodyPr>
          <a:lstStyle/>
          <a:p>
            <a:r>
              <a:rPr lang="en-US" sz="1400" dirty="0" smtClean="0">
                <a:solidFill>
                  <a:srgbClr val="FF0000"/>
                </a:solidFill>
              </a:rPr>
              <a:t>Continue…</a:t>
            </a:r>
            <a:endParaRPr lang="en-US" sz="1400" dirty="0">
              <a:solidFill>
                <a:srgbClr val="FF0000"/>
              </a:solidFill>
            </a:endParaRPr>
          </a:p>
        </p:txBody>
      </p:sp>
      <p:graphicFrame>
        <p:nvGraphicFramePr>
          <p:cNvPr id="10" name="Content Placeholder 9"/>
          <p:cNvGraphicFramePr>
            <a:graphicFrameLocks noGrp="1"/>
          </p:cNvGraphicFramePr>
          <p:nvPr>
            <p:ph idx="1"/>
          </p:nvPr>
        </p:nvGraphicFramePr>
        <p:xfrm>
          <a:off x="1066800" y="1066800"/>
          <a:ext cx="8077200" cy="5791200"/>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2"/>
          </p:nvPr>
        </p:nvSpPr>
        <p:spPr/>
        <p:txBody>
          <a:bodyPr/>
          <a:lstStyle/>
          <a:p>
            <a:fld id="{0659731B-C415-4A98-8C74-1DB49B09961A}"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a:xfrm>
            <a:off x="990600" y="1295400"/>
            <a:ext cx="8001000" cy="5334000"/>
          </a:xfrm>
        </p:spPr>
        <p:txBody>
          <a:bodyPr>
            <a:noAutofit/>
          </a:bodyPr>
          <a:lstStyle/>
          <a:p>
            <a:pPr>
              <a:buNone/>
            </a:pPr>
            <a:r>
              <a:rPr lang="en-US" sz="1800" dirty="0" smtClean="0"/>
              <a:t>     Water is a prime but scarce natural resource, a basic human need and a precious national asset. Therefore, water quality and its management options need to be given greater attention in the developing countries. Industry can  well maintain if proper water management activities can be practiced/ and applied in the required area. Calculation of mass and water balance shows that the water content of the cane itself is sufficient for the internal processing of cane sugar. External water ( raw water) is required for cooling crystallizers, mills and turbine cooling water,  vacuum pumps, ash collectors,  co2 scrubbers, brushing and hydraulic tests etc.  By recycling and reuse, the consumption of external water can be minimized hence reduction in cost of  fresh water and corresponding reductions in the flow of effluent and expenses of  ETP.</a:t>
            </a:r>
          </a:p>
          <a:p>
            <a:pPr>
              <a:buNone/>
            </a:pPr>
            <a:r>
              <a:rPr lang="en-US" sz="1800" dirty="0" smtClean="0"/>
              <a:t>     In this study I have quantified the volume of condensate water generation, intake water used in  sugar manufacturing process followed by the suggestion regarding the re-utilization of the used water. For study the data is collected from previous seasons @ 7000 TCD and Measures for the next season. The paper is prepared completely based on some experience  in </a:t>
            </a:r>
            <a:r>
              <a:rPr lang="en-US" sz="1800" dirty="0" err="1" smtClean="0"/>
              <a:t>Mirpurkhas</a:t>
            </a:r>
            <a:r>
              <a:rPr lang="en-US" sz="1800" dirty="0" smtClean="0"/>
              <a:t> sugar mills and by review of few of related articles. </a:t>
            </a:r>
          </a:p>
          <a:p>
            <a:endParaRPr lang="en-US" sz="1800" dirty="0"/>
          </a:p>
        </p:txBody>
      </p:sp>
      <p:sp>
        <p:nvSpPr>
          <p:cNvPr id="5" name="Slide Number Placeholder 4"/>
          <p:cNvSpPr>
            <a:spLocks noGrp="1"/>
          </p:cNvSpPr>
          <p:nvPr>
            <p:ph type="sldNum" sz="quarter" idx="12"/>
          </p:nvPr>
        </p:nvSpPr>
        <p:spPr/>
        <p:txBody>
          <a:bodyPr/>
          <a:lstStyle/>
          <a:p>
            <a:fld id="{0659731B-C415-4A98-8C74-1DB49B09961A}"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152400"/>
            <a:ext cx="7866888" cy="1066800"/>
          </a:xfrm>
        </p:spPr>
        <p:txBody>
          <a:bodyPr>
            <a:normAutofit/>
          </a:bodyPr>
          <a:lstStyle/>
          <a:p>
            <a:pPr lvl="0"/>
            <a:r>
              <a:rPr lang="en-US" sz="2800" b="1" dirty="0" smtClean="0"/>
              <a:t>Measures for minimization of intake water and lessen effluent generation:</a:t>
            </a:r>
            <a:endParaRPr lang="en-US" sz="2800" b="1" dirty="0"/>
          </a:p>
        </p:txBody>
      </p:sp>
      <p:sp>
        <p:nvSpPr>
          <p:cNvPr id="8" name="TextBox 7"/>
          <p:cNvSpPr txBox="1"/>
          <p:nvPr/>
        </p:nvSpPr>
        <p:spPr>
          <a:xfrm>
            <a:off x="8153400" y="6550223"/>
            <a:ext cx="1219200" cy="307777"/>
          </a:xfrm>
          <a:prstGeom prst="rect">
            <a:avLst/>
          </a:prstGeom>
          <a:noFill/>
        </p:spPr>
        <p:txBody>
          <a:bodyPr wrap="square" rtlCol="0">
            <a:spAutoFit/>
          </a:bodyPr>
          <a:lstStyle/>
          <a:p>
            <a:r>
              <a:rPr lang="en-US" sz="1400" dirty="0" smtClean="0">
                <a:solidFill>
                  <a:srgbClr val="FF0000"/>
                </a:solidFill>
              </a:rPr>
              <a:t>Continue…</a:t>
            </a:r>
            <a:endParaRPr lang="en-US" sz="1400" dirty="0">
              <a:solidFill>
                <a:srgbClr val="FF0000"/>
              </a:solidFill>
            </a:endParaRPr>
          </a:p>
        </p:txBody>
      </p:sp>
      <p:sp>
        <p:nvSpPr>
          <p:cNvPr id="6" name="Content Placeholder 5"/>
          <p:cNvSpPr>
            <a:spLocks noGrp="1"/>
          </p:cNvSpPr>
          <p:nvPr>
            <p:ph idx="1"/>
          </p:nvPr>
        </p:nvSpPr>
        <p:spPr>
          <a:xfrm>
            <a:off x="990600" y="1447800"/>
            <a:ext cx="7943088" cy="5410200"/>
          </a:xfrm>
        </p:spPr>
        <p:txBody>
          <a:bodyPr>
            <a:noAutofit/>
          </a:bodyPr>
          <a:lstStyle/>
          <a:p>
            <a:pPr>
              <a:buNone/>
            </a:pPr>
            <a:r>
              <a:rPr lang="en-US" sz="1800" dirty="0" smtClean="0"/>
              <a:t>Vigilant management practices are a key starting point in reducing consumption of Raw water and </a:t>
            </a:r>
            <a:r>
              <a:rPr lang="en-US" sz="1800" dirty="0"/>
              <a:t>ultimately substantial reductions in wastewater volume and pollutant load.</a:t>
            </a:r>
            <a:endParaRPr lang="en-US" sz="1800" dirty="0" smtClean="0"/>
          </a:p>
          <a:p>
            <a:pPr>
              <a:buNone/>
            </a:pPr>
            <a:r>
              <a:rPr lang="en-US" sz="1800" dirty="0" smtClean="0"/>
              <a:t>Water conservation by:</a:t>
            </a:r>
          </a:p>
          <a:p>
            <a:pPr lvl="0"/>
            <a:r>
              <a:rPr lang="en-US" sz="1800" dirty="0" smtClean="0"/>
              <a:t>Prevention or minimization of spills and leaks through regularly inspecting and repairing various units (pumps, conveyors, pipes, and other vessels) because they have an extremely high BOD of around 900,000 mg/l (UN ESCAP, 1982).</a:t>
            </a:r>
          </a:p>
          <a:p>
            <a:pPr lvl="0"/>
            <a:r>
              <a:rPr lang="en-US" sz="1800" dirty="0" smtClean="0"/>
              <a:t>Monitoring of quantity of incoming and outgoing water in plant with flow meters, measuring the flow.</a:t>
            </a:r>
          </a:p>
          <a:p>
            <a:pPr lvl="0"/>
            <a:r>
              <a:rPr lang="en-US" sz="1800" dirty="0" smtClean="0"/>
              <a:t>Mills should be operated at optimum capacity and with minimum stoppages because raw water consumption per ton of cane crushed increases when crushing lower than the optimum capacity and when hot water production is suspended during halts in operations (cleaning, restocking, and breakdowns).</a:t>
            </a:r>
          </a:p>
        </p:txBody>
      </p:sp>
      <p:sp>
        <p:nvSpPr>
          <p:cNvPr id="2" name="Slide Number Placeholder 1"/>
          <p:cNvSpPr>
            <a:spLocks noGrp="1"/>
          </p:cNvSpPr>
          <p:nvPr>
            <p:ph type="sldNum" sz="quarter" idx="12"/>
          </p:nvPr>
        </p:nvSpPr>
        <p:spPr/>
        <p:txBody>
          <a:bodyPr/>
          <a:lstStyle/>
          <a:p>
            <a:fld id="{0659731B-C415-4A98-8C74-1DB49B09961A}"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152400"/>
            <a:ext cx="7866888" cy="1066800"/>
          </a:xfrm>
        </p:spPr>
        <p:txBody>
          <a:bodyPr>
            <a:normAutofit/>
          </a:bodyPr>
          <a:lstStyle/>
          <a:p>
            <a:pPr lvl="0"/>
            <a:r>
              <a:rPr lang="en-US" sz="2800" b="1" dirty="0" smtClean="0"/>
              <a:t>Measures for minimization of intake water and lessen effluent generation:</a:t>
            </a:r>
            <a:endParaRPr lang="en-US" sz="2800" b="1" dirty="0"/>
          </a:p>
        </p:txBody>
      </p:sp>
      <p:sp>
        <p:nvSpPr>
          <p:cNvPr id="8" name="TextBox 7"/>
          <p:cNvSpPr txBox="1"/>
          <p:nvPr/>
        </p:nvSpPr>
        <p:spPr>
          <a:xfrm>
            <a:off x="8153400" y="6550223"/>
            <a:ext cx="1219200" cy="307777"/>
          </a:xfrm>
          <a:prstGeom prst="rect">
            <a:avLst/>
          </a:prstGeom>
          <a:noFill/>
        </p:spPr>
        <p:txBody>
          <a:bodyPr wrap="square" rtlCol="0">
            <a:spAutoFit/>
          </a:bodyPr>
          <a:lstStyle/>
          <a:p>
            <a:r>
              <a:rPr lang="en-US" sz="1400" dirty="0" smtClean="0">
                <a:solidFill>
                  <a:srgbClr val="FF0000"/>
                </a:solidFill>
              </a:rPr>
              <a:t>Continue…</a:t>
            </a:r>
            <a:endParaRPr lang="en-US" sz="1400" dirty="0">
              <a:solidFill>
                <a:srgbClr val="FF0000"/>
              </a:solidFill>
            </a:endParaRPr>
          </a:p>
        </p:txBody>
      </p:sp>
      <p:sp>
        <p:nvSpPr>
          <p:cNvPr id="6" name="Content Placeholder 5"/>
          <p:cNvSpPr>
            <a:spLocks noGrp="1"/>
          </p:cNvSpPr>
          <p:nvPr>
            <p:ph idx="1"/>
          </p:nvPr>
        </p:nvSpPr>
        <p:spPr>
          <a:xfrm>
            <a:off x="990600" y="1447800"/>
            <a:ext cx="7943088" cy="5410200"/>
          </a:xfrm>
        </p:spPr>
        <p:txBody>
          <a:bodyPr>
            <a:noAutofit/>
          </a:bodyPr>
          <a:lstStyle/>
          <a:p>
            <a:pPr lvl="0"/>
            <a:r>
              <a:rPr lang="en-US" sz="1800" dirty="0"/>
              <a:t>Using sugar contaminated condensate for maceration at mill </a:t>
            </a:r>
            <a:r>
              <a:rPr lang="en-US" sz="1800" dirty="0" smtClean="0"/>
              <a:t>house</a:t>
            </a:r>
            <a:r>
              <a:rPr lang="en-US" sz="1800" dirty="0"/>
              <a:t> </a:t>
            </a:r>
            <a:r>
              <a:rPr lang="en-US" sz="1800" dirty="0" smtClean="0"/>
              <a:t>will not compromise the sugar recovery during imbibition process and it is also replaces the use of raw water intake.</a:t>
            </a:r>
          </a:p>
          <a:p>
            <a:pPr lvl="0"/>
            <a:r>
              <a:rPr lang="en-US" sz="1800" dirty="0" smtClean="0"/>
              <a:t>Cooling water from mill bearings should be separated from the effluents and the oil content removed using oil skimmers, achieving the recovery of lubricating oil and reduction of soil contamination when the effluents are used for irrigation.</a:t>
            </a:r>
          </a:p>
          <a:p>
            <a:pPr lvl="0"/>
            <a:r>
              <a:rPr lang="en-US" sz="1800" dirty="0" smtClean="0"/>
              <a:t> Minimizing the mixing of filter cake with waste water reduces pollutant content</a:t>
            </a:r>
          </a:p>
          <a:p>
            <a:pPr lvl="0"/>
            <a:r>
              <a:rPr lang="en-US" sz="1800" dirty="0" smtClean="0"/>
              <a:t> Entrainment can be minimized with the use of efficient entrainment separators and mist eliminators in evaporator and pans  changes also made in MSM.</a:t>
            </a:r>
          </a:p>
          <a:p>
            <a:pPr lvl="0"/>
            <a:r>
              <a:rPr lang="en-US" sz="1800" dirty="0" smtClean="0"/>
              <a:t> Caustic wastes from the cleaning equipment should be separated from the rest of the wastewater and gradually released into furrows and blended with the other effluents (ETPI, 2001).</a:t>
            </a:r>
          </a:p>
        </p:txBody>
      </p:sp>
      <p:sp>
        <p:nvSpPr>
          <p:cNvPr id="2" name="Slide Number Placeholder 1"/>
          <p:cNvSpPr>
            <a:spLocks noGrp="1"/>
          </p:cNvSpPr>
          <p:nvPr>
            <p:ph type="sldNum" sz="quarter" idx="12"/>
          </p:nvPr>
        </p:nvSpPr>
        <p:spPr/>
        <p:txBody>
          <a:bodyPr/>
          <a:lstStyle/>
          <a:p>
            <a:fld id="{0659731B-C415-4A98-8C74-1DB49B09961A}"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152400"/>
            <a:ext cx="7866888" cy="1066800"/>
          </a:xfrm>
        </p:spPr>
        <p:txBody>
          <a:bodyPr>
            <a:normAutofit/>
          </a:bodyPr>
          <a:lstStyle/>
          <a:p>
            <a:pPr lvl="0"/>
            <a:r>
              <a:rPr lang="en-US" sz="2800" b="1" dirty="0" smtClean="0"/>
              <a:t>Measures for minimization of intake water and lessen effluent generation:</a:t>
            </a:r>
            <a:endParaRPr lang="en-US" sz="2800" b="1" dirty="0"/>
          </a:p>
        </p:txBody>
      </p:sp>
      <p:sp>
        <p:nvSpPr>
          <p:cNvPr id="8" name="TextBox 7"/>
          <p:cNvSpPr txBox="1"/>
          <p:nvPr/>
        </p:nvSpPr>
        <p:spPr>
          <a:xfrm>
            <a:off x="8153400" y="6550223"/>
            <a:ext cx="1219200" cy="307777"/>
          </a:xfrm>
          <a:prstGeom prst="rect">
            <a:avLst/>
          </a:prstGeom>
          <a:noFill/>
        </p:spPr>
        <p:txBody>
          <a:bodyPr wrap="square" rtlCol="0">
            <a:spAutoFit/>
          </a:bodyPr>
          <a:lstStyle/>
          <a:p>
            <a:r>
              <a:rPr lang="en-US" sz="1400" dirty="0" smtClean="0">
                <a:solidFill>
                  <a:srgbClr val="FF0000"/>
                </a:solidFill>
              </a:rPr>
              <a:t>Continue…</a:t>
            </a:r>
            <a:endParaRPr lang="en-US" sz="1400" dirty="0">
              <a:solidFill>
                <a:srgbClr val="FF0000"/>
              </a:solidFill>
            </a:endParaRPr>
          </a:p>
        </p:txBody>
      </p:sp>
      <p:sp>
        <p:nvSpPr>
          <p:cNvPr id="6" name="Content Placeholder 5"/>
          <p:cNvSpPr>
            <a:spLocks noGrp="1"/>
          </p:cNvSpPr>
          <p:nvPr>
            <p:ph idx="1"/>
          </p:nvPr>
        </p:nvSpPr>
        <p:spPr>
          <a:xfrm>
            <a:off x="990600" y="1447800"/>
            <a:ext cx="7943088" cy="5410200"/>
          </a:xfrm>
        </p:spPr>
        <p:txBody>
          <a:bodyPr>
            <a:noAutofit/>
          </a:bodyPr>
          <a:lstStyle/>
          <a:p>
            <a:pPr lvl="0"/>
            <a:r>
              <a:rPr lang="en-US" sz="1800" dirty="0" smtClean="0"/>
              <a:t>Arrangement to divert the lime house via grit chamber to condensate water channel to reclaim both water and residual lime which helps to make up of condensate water p.H</a:t>
            </a:r>
          </a:p>
          <a:p>
            <a:pPr lvl="0"/>
            <a:r>
              <a:rPr lang="en-US" sz="1800" dirty="0" smtClean="0"/>
              <a:t>Residue from  factory lab should be properly collected and  lead to raw juice tank instead of drains.</a:t>
            </a:r>
          </a:p>
          <a:p>
            <a:pPr lvl="0"/>
            <a:r>
              <a:rPr lang="en-US" sz="1800" dirty="0" smtClean="0"/>
              <a:t>For better water management  some of the small cooling duties to be installed in the factory.  Where Used,  a little bit hot water can be cooled to reduce the factory need for fresh water. </a:t>
            </a:r>
            <a:r>
              <a:rPr lang="en-US" sz="1800" dirty="0" err="1" smtClean="0"/>
              <a:t>i.e</a:t>
            </a:r>
            <a:r>
              <a:rPr lang="en-US" sz="1800" dirty="0" smtClean="0"/>
              <a:t> water from  air compressor, mills , turbine , vertical crystallizer and vacuum pumps , to be used for cooling duties. (</a:t>
            </a:r>
            <a:r>
              <a:rPr lang="en-US" sz="1800" dirty="0" err="1" smtClean="0"/>
              <a:t>Mijaylova</a:t>
            </a:r>
            <a:r>
              <a:rPr lang="en-US" sz="1800" dirty="0" smtClean="0"/>
              <a:t> et al. 2009)  This arrangement reduces both the factory need for fresh water and its production of effluent.</a:t>
            </a:r>
            <a:endParaRPr lang="en-US" sz="1800" dirty="0"/>
          </a:p>
        </p:txBody>
      </p:sp>
      <p:sp>
        <p:nvSpPr>
          <p:cNvPr id="2" name="Slide Number Placeholder 1"/>
          <p:cNvSpPr>
            <a:spLocks noGrp="1"/>
          </p:cNvSpPr>
          <p:nvPr>
            <p:ph type="sldNum" sz="quarter" idx="12"/>
          </p:nvPr>
        </p:nvSpPr>
        <p:spPr/>
        <p:txBody>
          <a:bodyPr/>
          <a:lstStyle/>
          <a:p>
            <a:fld id="{0659731B-C415-4A98-8C74-1DB49B09961A}"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152400"/>
            <a:ext cx="7866888" cy="1066800"/>
          </a:xfrm>
        </p:spPr>
        <p:txBody>
          <a:bodyPr>
            <a:normAutofit/>
          </a:bodyPr>
          <a:lstStyle/>
          <a:p>
            <a:pPr lvl="0"/>
            <a:r>
              <a:rPr lang="en-US" sz="2800" b="1" dirty="0" smtClean="0"/>
              <a:t>Measures for minimization of intake water and lessen effluent generation:</a:t>
            </a:r>
            <a:endParaRPr lang="en-US" sz="2800" b="1" dirty="0"/>
          </a:p>
        </p:txBody>
      </p:sp>
      <p:sp>
        <p:nvSpPr>
          <p:cNvPr id="8" name="TextBox 7"/>
          <p:cNvSpPr txBox="1"/>
          <p:nvPr/>
        </p:nvSpPr>
        <p:spPr>
          <a:xfrm>
            <a:off x="8153400" y="6550223"/>
            <a:ext cx="1219200" cy="307777"/>
          </a:xfrm>
          <a:prstGeom prst="rect">
            <a:avLst/>
          </a:prstGeom>
          <a:noFill/>
        </p:spPr>
        <p:txBody>
          <a:bodyPr wrap="square" rtlCol="0">
            <a:spAutoFit/>
          </a:bodyPr>
          <a:lstStyle/>
          <a:p>
            <a:r>
              <a:rPr lang="en-US" sz="1400" dirty="0" smtClean="0">
                <a:solidFill>
                  <a:srgbClr val="FF0000"/>
                </a:solidFill>
              </a:rPr>
              <a:t>Continue…</a:t>
            </a:r>
            <a:endParaRPr lang="en-US" sz="1400" dirty="0">
              <a:solidFill>
                <a:srgbClr val="FF0000"/>
              </a:solidFill>
            </a:endParaRPr>
          </a:p>
        </p:txBody>
      </p:sp>
      <p:sp>
        <p:nvSpPr>
          <p:cNvPr id="6" name="Content Placeholder 5"/>
          <p:cNvSpPr>
            <a:spLocks noGrp="1"/>
          </p:cNvSpPr>
          <p:nvPr>
            <p:ph idx="1"/>
          </p:nvPr>
        </p:nvSpPr>
        <p:spPr>
          <a:xfrm>
            <a:off x="990600" y="1295400"/>
            <a:ext cx="7943088" cy="5410200"/>
          </a:xfrm>
        </p:spPr>
        <p:txBody>
          <a:bodyPr>
            <a:noAutofit/>
          </a:bodyPr>
          <a:lstStyle/>
          <a:p>
            <a:pPr lvl="0"/>
            <a:r>
              <a:rPr lang="en-US" sz="1800" dirty="0" smtClean="0"/>
              <a:t>Juice and maceration water receiving tank overflows should be controlled using level control loops.</a:t>
            </a:r>
          </a:p>
          <a:p>
            <a:pPr lvl="0"/>
            <a:r>
              <a:rPr lang="en-US" sz="1800" dirty="0" smtClean="0"/>
              <a:t>Water leakages and cooling water used for pumps should be minimized by installing mechanical seals and proper maintenance of pumps.</a:t>
            </a:r>
          </a:p>
          <a:p>
            <a:pPr lvl="0"/>
            <a:r>
              <a:rPr lang="en-US" sz="1800" dirty="0" smtClean="0"/>
              <a:t>Install ETP system such as anaerobic digester/trickling filter + aerobic or SBR (</a:t>
            </a:r>
            <a:r>
              <a:rPr lang="en-US" sz="1800" dirty="0" err="1" smtClean="0"/>
              <a:t>Hampannar</a:t>
            </a:r>
            <a:r>
              <a:rPr lang="en-US" sz="1800" dirty="0" smtClean="0"/>
              <a:t> &amp; </a:t>
            </a:r>
            <a:r>
              <a:rPr lang="en-US" sz="1800" dirty="0" err="1" smtClean="0"/>
              <a:t>Shivayogimath</a:t>
            </a:r>
            <a:r>
              <a:rPr lang="en-US" sz="1800" dirty="0" smtClean="0"/>
              <a:t> 2010).</a:t>
            </a:r>
            <a:r>
              <a:rPr lang="en-US" sz="1800" dirty="0" smtClean="0">
                <a:solidFill>
                  <a:srgbClr val="FF0000"/>
                </a:solidFill>
              </a:rPr>
              <a:t> </a:t>
            </a:r>
            <a:r>
              <a:rPr lang="en-US" sz="1800" b="1" dirty="0" smtClean="0">
                <a:solidFill>
                  <a:srgbClr val="FF0000"/>
                </a:solidFill>
              </a:rPr>
              <a:t>For next year MSM has planned to treat waste water through ETP system.</a:t>
            </a:r>
          </a:p>
          <a:p>
            <a:pPr lvl="0"/>
            <a:r>
              <a:rPr lang="en-US" sz="1800" dirty="0"/>
              <a:t>Use injection water for boiler ash quenching in emergency, brushing of juice heater, evaporators and general cleaning. </a:t>
            </a:r>
          </a:p>
          <a:p>
            <a:pPr lvl="0"/>
            <a:r>
              <a:rPr lang="en-US" sz="1800" dirty="0"/>
              <a:t>There are many other </a:t>
            </a:r>
            <a:r>
              <a:rPr lang="en-US" sz="1800" dirty="0" smtClean="0"/>
              <a:t>useful </a:t>
            </a:r>
            <a:r>
              <a:rPr lang="en-US" sz="1800" dirty="0"/>
              <a:t>techniques available in literature for water conservation.</a:t>
            </a:r>
          </a:p>
          <a:p>
            <a:pPr lvl="0"/>
            <a:endParaRPr lang="en-US" sz="1800" dirty="0" smtClean="0">
              <a:solidFill>
                <a:srgbClr val="FF0000"/>
              </a:solidFill>
            </a:endParaRPr>
          </a:p>
        </p:txBody>
      </p:sp>
      <p:sp>
        <p:nvSpPr>
          <p:cNvPr id="2" name="Slide Number Placeholder 1"/>
          <p:cNvSpPr>
            <a:spLocks noGrp="1"/>
          </p:cNvSpPr>
          <p:nvPr>
            <p:ph type="sldNum" sz="quarter" idx="12"/>
          </p:nvPr>
        </p:nvSpPr>
        <p:spPr/>
        <p:txBody>
          <a:bodyPr/>
          <a:lstStyle/>
          <a:p>
            <a:fld id="{0659731B-C415-4A98-8C74-1DB49B09961A}"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152400"/>
            <a:ext cx="7866888" cy="685800"/>
          </a:xfrm>
        </p:spPr>
        <p:txBody>
          <a:bodyPr>
            <a:normAutofit/>
          </a:bodyPr>
          <a:lstStyle/>
          <a:p>
            <a:r>
              <a:rPr lang="en-US" sz="2400" b="1" dirty="0"/>
              <a:t>CONCLUSION</a:t>
            </a:r>
            <a:endParaRPr lang="en-US" sz="2400" dirty="0"/>
          </a:p>
        </p:txBody>
      </p:sp>
      <p:sp>
        <p:nvSpPr>
          <p:cNvPr id="8" name="Content Placeholder 5"/>
          <p:cNvSpPr txBox="1">
            <a:spLocks/>
          </p:cNvSpPr>
          <p:nvPr/>
        </p:nvSpPr>
        <p:spPr>
          <a:xfrm>
            <a:off x="1143000" y="762000"/>
            <a:ext cx="7943088" cy="6096000"/>
          </a:xfrm>
          <a:prstGeom prst="rect">
            <a:avLst/>
          </a:prstGeom>
        </p:spPr>
        <p:txBody>
          <a:bodyPr>
            <a:noAutofit/>
          </a:bodyPr>
          <a:lstStyle/>
          <a:p>
            <a:pPr hangingPunct="0"/>
            <a:r>
              <a:rPr lang="en-US" dirty="0"/>
              <a:t>The main conclusions which could be drawn from the above review are that  in sugar cane industry </a:t>
            </a:r>
            <a:r>
              <a:rPr lang="en-US" dirty="0" smtClean="0"/>
              <a:t>considerable </a:t>
            </a:r>
            <a:r>
              <a:rPr lang="en-US" dirty="0"/>
              <a:t>water saving can be achieved by better house keeping, segregating, recycling and reusing of </a:t>
            </a:r>
            <a:r>
              <a:rPr lang="en-US" dirty="0" smtClean="0"/>
              <a:t>water</a:t>
            </a:r>
            <a:r>
              <a:rPr lang="en-US" dirty="0"/>
              <a:t>. There are several initiatives being followed by MSM to minimize their water </a:t>
            </a:r>
            <a:r>
              <a:rPr lang="en-US" dirty="0" smtClean="0"/>
              <a:t>consumption, </a:t>
            </a:r>
            <a:r>
              <a:rPr lang="en-US" dirty="0"/>
              <a:t>However, in addition to this, research to address existing gaps is also necessary </a:t>
            </a:r>
            <a:r>
              <a:rPr lang="en-US" dirty="0" smtClean="0"/>
              <a:t>to provide </a:t>
            </a:r>
            <a:r>
              <a:rPr lang="en-US" dirty="0"/>
              <a:t>a comprehensive and cost effective solution to enable the industries to become low water consuming and zero discharge </a:t>
            </a:r>
            <a:r>
              <a:rPr lang="en-US" dirty="0" smtClean="0"/>
              <a:t>units.</a:t>
            </a:r>
          </a:p>
          <a:p>
            <a:pPr hangingPunct="0"/>
            <a:r>
              <a:rPr lang="en-US" dirty="0" smtClean="0"/>
              <a:t>	The </a:t>
            </a:r>
            <a:r>
              <a:rPr lang="en-US" dirty="0"/>
              <a:t>target for fresh water requirement  </a:t>
            </a:r>
            <a:r>
              <a:rPr lang="en-US" dirty="0" smtClean="0"/>
              <a:t>is 1500 -2000</a:t>
            </a:r>
            <a:r>
              <a:rPr lang="en-US" dirty="0"/>
              <a:t> m</a:t>
            </a:r>
            <a:r>
              <a:rPr lang="en-US" baseline="30000" dirty="0"/>
              <a:t>3</a:t>
            </a:r>
            <a:r>
              <a:rPr lang="en-US" dirty="0"/>
              <a:t>/day and requirement was successfully lowered achieving a reduction </a:t>
            </a:r>
            <a:r>
              <a:rPr lang="en-US" dirty="0" smtClean="0"/>
              <a:t>of approximately 51</a:t>
            </a:r>
            <a:r>
              <a:rPr lang="en-US" dirty="0"/>
              <a:t> %. A decrease in net effluent outflow from the process was also observed. The methodology is flexible and can handle large </a:t>
            </a:r>
            <a:r>
              <a:rPr lang="en-US" dirty="0" smtClean="0"/>
              <a:t>processes.</a:t>
            </a:r>
          </a:p>
          <a:p>
            <a:pPr hangingPunct="0"/>
            <a:r>
              <a:rPr kumimoji="0" lang="en-US" sz="1800" b="0" i="0" u="none" strike="noStrike" kern="1200" cap="none" spc="0" normalizeH="0" baseline="0" noProof="0" dirty="0" smtClean="0">
                <a:ln>
                  <a:noFill/>
                </a:ln>
                <a:solidFill>
                  <a:schemeClr val="tx1"/>
                </a:solidFill>
                <a:effectLst/>
                <a:uLnTx/>
                <a:uFillTx/>
                <a:latin typeface="+mn-lt"/>
                <a:ea typeface="+mn-ea"/>
                <a:cs typeface="+mn-cs"/>
              </a:rPr>
              <a:t>Due to water shortage, EPA</a:t>
            </a:r>
            <a:r>
              <a:rPr kumimoji="0" lang="en-US" sz="1800" b="0" i="0" u="none" strike="noStrike" kern="1200" cap="none" spc="0" normalizeH="0" noProof="0" dirty="0" smtClean="0">
                <a:ln>
                  <a:noFill/>
                </a:ln>
                <a:solidFill>
                  <a:schemeClr val="tx1"/>
                </a:solidFill>
                <a:effectLst/>
                <a:uLnTx/>
                <a:uFillTx/>
                <a:latin typeface="+mn-lt"/>
                <a:ea typeface="+mn-ea"/>
                <a:cs typeface="+mn-cs"/>
              </a:rPr>
              <a:t> pressure and our ethical and national interest MSM management decided to implement  a three year water conservation plane by allocating reasonable budget. In first year we have reduced 51 % intake water, for coming season our target is to reduce further 17 %  than we will reach to final consumption of  1500 -</a:t>
            </a:r>
            <a:r>
              <a:rPr lang="en-US" dirty="0" smtClean="0"/>
              <a:t>2000</a:t>
            </a:r>
            <a:r>
              <a:rPr kumimoji="0" lang="en-US" sz="1800" b="0" i="0" u="none" strike="noStrike" kern="1200" cap="none" spc="0" normalizeH="0" noProof="0" dirty="0" smtClean="0">
                <a:ln>
                  <a:noFill/>
                </a:ln>
                <a:solidFill>
                  <a:schemeClr val="tx1"/>
                </a:solidFill>
                <a:effectLst/>
                <a:uLnTx/>
                <a:uFillTx/>
                <a:latin typeface="+mn-lt"/>
                <a:ea typeface="+mn-ea"/>
                <a:cs typeface="+mn-cs"/>
              </a:rPr>
              <a:t> M3 / day. And for its treatment we will install ETP system to reduce pollutant load to environment.</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fld id="{0659731B-C415-4A98-8C74-1DB49B09961A}"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223157"/>
            <a:ext cx="7866888" cy="685800"/>
          </a:xfrm>
        </p:spPr>
        <p:txBody>
          <a:bodyPr>
            <a:normAutofit/>
          </a:bodyPr>
          <a:lstStyle/>
          <a:p>
            <a:r>
              <a:rPr lang="en-US" sz="2400" b="1" dirty="0" smtClean="0"/>
              <a:t>ACKNOWLEDGEMENT</a:t>
            </a:r>
            <a:endParaRPr lang="en-US" sz="2400" dirty="0"/>
          </a:p>
        </p:txBody>
      </p:sp>
      <p:sp>
        <p:nvSpPr>
          <p:cNvPr id="6" name="Content Placeholder 5"/>
          <p:cNvSpPr>
            <a:spLocks noGrp="1"/>
          </p:cNvSpPr>
          <p:nvPr>
            <p:ph idx="1"/>
          </p:nvPr>
        </p:nvSpPr>
        <p:spPr>
          <a:xfrm>
            <a:off x="990600" y="1143000"/>
            <a:ext cx="7943088" cy="5715000"/>
          </a:xfrm>
        </p:spPr>
        <p:txBody>
          <a:bodyPr>
            <a:noAutofit/>
          </a:bodyPr>
          <a:lstStyle/>
          <a:p>
            <a:r>
              <a:rPr lang="en-US" sz="2800" dirty="0" smtClean="0"/>
              <a:t>Mr. Abdul Waheed Qureshi  is gratefully acknowledged for his tutoring and support . </a:t>
            </a:r>
          </a:p>
          <a:p>
            <a:r>
              <a:rPr lang="en-US" sz="2800" dirty="0" smtClean="0"/>
              <a:t>The author would also like to thank  Mr. Sharif Khan co-author  and </a:t>
            </a:r>
            <a:r>
              <a:rPr lang="en-US" sz="2800" dirty="0" smtClean="0"/>
              <a:t>Mr. </a:t>
            </a:r>
            <a:r>
              <a:rPr lang="en-US" sz="2800" dirty="0" err="1" smtClean="0"/>
              <a:t>Sanaullah</a:t>
            </a:r>
            <a:r>
              <a:rPr lang="en-US" sz="2800" dirty="0" smtClean="0"/>
              <a:t> of </a:t>
            </a:r>
            <a:r>
              <a:rPr lang="en-US" sz="2800" dirty="0" smtClean="0"/>
              <a:t>Mehran </a:t>
            </a:r>
            <a:r>
              <a:rPr lang="en-US" sz="2800" dirty="0" smtClean="0"/>
              <a:t>Sugar </a:t>
            </a:r>
            <a:r>
              <a:rPr lang="en-US" sz="2800" dirty="0" smtClean="0"/>
              <a:t>Mills </a:t>
            </a:r>
            <a:r>
              <a:rPr lang="en-US" sz="2800" dirty="0" smtClean="0"/>
              <a:t>for their  collaboration in sharing ideas and  the inventory data gathering exercise. </a:t>
            </a:r>
          </a:p>
          <a:p>
            <a:r>
              <a:rPr lang="en-US" sz="2800" dirty="0" smtClean="0"/>
              <a:t>The authors would also like to acknowledge the contributions of Mr. Tahir </a:t>
            </a:r>
            <a:r>
              <a:rPr lang="en-US" sz="2800" dirty="0"/>
              <a:t>B</a:t>
            </a:r>
            <a:r>
              <a:rPr lang="en-US" sz="2800" dirty="0" smtClean="0"/>
              <a:t>ashir Project Head and Mr. Muhamamd Ali GDO,  who provided much of the conceptual foundation for water reduction in process</a:t>
            </a:r>
            <a:endParaRPr lang="en-US" sz="2800" dirty="0"/>
          </a:p>
        </p:txBody>
      </p:sp>
      <p:sp>
        <p:nvSpPr>
          <p:cNvPr id="2" name="Slide Number Placeholder 1"/>
          <p:cNvSpPr>
            <a:spLocks noGrp="1"/>
          </p:cNvSpPr>
          <p:nvPr>
            <p:ph type="sldNum" sz="quarter" idx="12"/>
          </p:nvPr>
        </p:nvSpPr>
        <p:spPr/>
        <p:txBody>
          <a:bodyPr/>
          <a:lstStyle/>
          <a:p>
            <a:fld id="{0659731B-C415-4A98-8C74-1DB49B09961A}"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90600" y="0"/>
            <a:ext cx="7866888" cy="685800"/>
          </a:xfrm>
        </p:spPr>
        <p:txBody>
          <a:bodyPr>
            <a:normAutofit/>
          </a:bodyPr>
          <a:lstStyle/>
          <a:p>
            <a:r>
              <a:rPr lang="en-US" sz="2400" b="1" dirty="0" smtClean="0"/>
              <a:t>REFERENCES</a:t>
            </a:r>
            <a:endParaRPr lang="en-US" sz="2400" dirty="0"/>
          </a:p>
        </p:txBody>
      </p:sp>
      <p:sp>
        <p:nvSpPr>
          <p:cNvPr id="6" name="Content Placeholder 5"/>
          <p:cNvSpPr>
            <a:spLocks noGrp="1"/>
          </p:cNvSpPr>
          <p:nvPr>
            <p:ph idx="1"/>
          </p:nvPr>
        </p:nvSpPr>
        <p:spPr>
          <a:xfrm>
            <a:off x="972312" y="533400"/>
            <a:ext cx="8171688" cy="6858000"/>
          </a:xfrm>
        </p:spPr>
        <p:txBody>
          <a:bodyPr>
            <a:noAutofit/>
          </a:bodyPr>
          <a:lstStyle/>
          <a:p>
            <a:r>
              <a:rPr lang="en-US" sz="1200" b="1" i="1" dirty="0" smtClean="0"/>
              <a:t>WATER CONSERVATION IN SUGAR MILLS : </a:t>
            </a:r>
            <a:r>
              <a:rPr lang="en-US" sz="1200" i="1" dirty="0" smtClean="0"/>
              <a:t> By D. J. L. HULETT Deon </a:t>
            </a:r>
            <a:r>
              <a:rPr lang="en-US" sz="1200" i="1" dirty="0" err="1" smtClean="0"/>
              <a:t>Hulett</a:t>
            </a:r>
            <a:r>
              <a:rPr lang="en-US" sz="1200" i="1" dirty="0" smtClean="0"/>
              <a:t> ~ n </a:t>
            </a:r>
            <a:r>
              <a:rPr lang="en-US" sz="1200" i="1" dirty="0" err="1" smtClean="0"/>
              <a:t>dPa</a:t>
            </a:r>
            <a:r>
              <a:rPr lang="en-US" sz="1200" i="1" dirty="0" smtClean="0"/>
              <a:t> </a:t>
            </a:r>
            <a:r>
              <a:rPr lang="en-US" sz="1200" i="1" dirty="0" err="1" smtClean="0"/>
              <a:t>rtners</a:t>
            </a:r>
            <a:r>
              <a:rPr lang="en-US" sz="1200" i="1" dirty="0" smtClean="0"/>
              <a:t> S.A</a:t>
            </a:r>
            <a:endParaRPr lang="en-US" sz="1200" dirty="0" smtClean="0"/>
          </a:p>
          <a:p>
            <a:r>
              <a:rPr lang="en-US" sz="1200" b="1" i="1" dirty="0" smtClean="0"/>
              <a:t>TOTAL WATER MANAGEMENT , OPERATION AND MAINTENANCE , TROUBLE SHOOTING OF ETP IN SUGAR INDUSTRY:  </a:t>
            </a:r>
            <a:r>
              <a:rPr lang="en-US" sz="1200" i="1" dirty="0" err="1" smtClean="0"/>
              <a:t>Harush</a:t>
            </a:r>
            <a:r>
              <a:rPr lang="en-US" sz="1200" i="1" dirty="0" smtClean="0"/>
              <a:t> D P1 and </a:t>
            </a:r>
            <a:r>
              <a:rPr lang="en-US" sz="1200" i="1" dirty="0" err="1" smtClean="0"/>
              <a:t>Hampannavar</a:t>
            </a:r>
            <a:r>
              <a:rPr lang="en-US" sz="1200" i="1" dirty="0" smtClean="0"/>
              <a:t> U S2</a:t>
            </a:r>
            <a:endParaRPr lang="en-US" sz="1200" dirty="0" smtClean="0"/>
          </a:p>
          <a:p>
            <a:r>
              <a:rPr lang="en-US" sz="1200" b="1" i="1" dirty="0" smtClean="0"/>
              <a:t>WATER CONSERVATION IN SUGAR INDUSTRY :</a:t>
            </a:r>
            <a:r>
              <a:rPr lang="en-US" sz="1200" b="1" dirty="0" smtClean="0"/>
              <a:t> </a:t>
            </a:r>
            <a:r>
              <a:rPr lang="en-US" sz="1200" i="1" dirty="0" err="1" smtClean="0"/>
              <a:t>Baban</a:t>
            </a:r>
            <a:r>
              <a:rPr lang="en-US" sz="1200" i="1" dirty="0" smtClean="0"/>
              <a:t> </a:t>
            </a:r>
            <a:r>
              <a:rPr lang="en-US" sz="1200" i="1" dirty="0" err="1" smtClean="0"/>
              <a:t>Gunjal</a:t>
            </a:r>
            <a:r>
              <a:rPr lang="en-US" sz="1200" i="1" dirty="0" smtClean="0"/>
              <a:t> and </a:t>
            </a:r>
            <a:r>
              <a:rPr lang="en-US" sz="1200" i="1" dirty="0" err="1" smtClean="0"/>
              <a:t>Aparna</a:t>
            </a:r>
            <a:r>
              <a:rPr lang="en-US" sz="1200" i="1" dirty="0" smtClean="0"/>
              <a:t> </a:t>
            </a:r>
            <a:r>
              <a:rPr lang="en-US" sz="1200" i="1" dirty="0" err="1" smtClean="0"/>
              <a:t>Gunjal</a:t>
            </a:r>
            <a:r>
              <a:rPr lang="en-US" sz="1200" i="1" dirty="0" smtClean="0"/>
              <a:t>*</a:t>
            </a:r>
            <a:endParaRPr lang="en-US" sz="1200" dirty="0" smtClean="0"/>
          </a:p>
          <a:p>
            <a:r>
              <a:rPr lang="en-US" sz="1200" i="1" dirty="0" smtClean="0"/>
              <a:t>Maharashtra State Agricultural Marketing Board, </a:t>
            </a:r>
            <a:r>
              <a:rPr lang="en-US" sz="1200" i="1" dirty="0" err="1" smtClean="0"/>
              <a:t>Pune</a:t>
            </a:r>
            <a:r>
              <a:rPr lang="en-US" sz="1200" i="1" dirty="0" smtClean="0"/>
              <a:t>, India</a:t>
            </a:r>
            <a:endParaRPr lang="en-US" sz="1200" dirty="0" smtClean="0"/>
          </a:p>
          <a:p>
            <a:r>
              <a:rPr lang="en-US" sz="1200" b="1" i="1" dirty="0" smtClean="0"/>
              <a:t>ANALYSES OF THE VOLUME OF MAIN WATER AND WASTE WATER IN SUGAR MANUFACTURING PROCESS, SUGGESTIONS REGARDING RE-UTILIZATION OF WASTE ATER. </a:t>
            </a:r>
            <a:r>
              <a:rPr lang="en-US" sz="1200" i="1" dirty="0" err="1" smtClean="0"/>
              <a:t>Chetan</a:t>
            </a:r>
            <a:r>
              <a:rPr lang="en-US" sz="1200" i="1" dirty="0" smtClean="0"/>
              <a:t> Sharma†* and </a:t>
            </a:r>
            <a:r>
              <a:rPr lang="en-US" sz="1200" i="1" dirty="0" err="1" smtClean="0"/>
              <a:t>Vikas</a:t>
            </a:r>
            <a:r>
              <a:rPr lang="en-US" sz="1200" i="1" dirty="0" smtClean="0"/>
              <a:t> Kumar†  (Haryana), India</a:t>
            </a:r>
            <a:r>
              <a:rPr lang="en-US" sz="1200" dirty="0" smtClean="0"/>
              <a:t> </a:t>
            </a:r>
          </a:p>
          <a:p>
            <a:r>
              <a:rPr lang="en-US" sz="1200" b="1" i="1" dirty="0" smtClean="0"/>
              <a:t>WATRER AND WASTE WATER MANAGEMENT IN A SUGAR PROCESS PRODUCTION. </a:t>
            </a:r>
            <a:r>
              <a:rPr lang="en-US" sz="1200" i="1" dirty="0" err="1" smtClean="0"/>
              <a:t>Meilyn</a:t>
            </a:r>
            <a:r>
              <a:rPr lang="en-US" sz="1200" i="1" dirty="0" smtClean="0"/>
              <a:t> </a:t>
            </a:r>
            <a:r>
              <a:rPr lang="en-US" sz="1200" i="1" dirty="0" err="1" smtClean="0"/>
              <a:t>González</a:t>
            </a:r>
            <a:r>
              <a:rPr lang="en-US" sz="1200" i="1" dirty="0" smtClean="0"/>
              <a:t> Cortés1*, Harry Verelst2, Rubén Espinosa Pedraja1, </a:t>
            </a:r>
            <a:r>
              <a:rPr lang="en-US" sz="1200" i="1" dirty="0" err="1" smtClean="0"/>
              <a:t>Erenio</a:t>
            </a:r>
            <a:r>
              <a:rPr lang="en-US" sz="1200" i="1" dirty="0" smtClean="0"/>
              <a:t> </a:t>
            </a:r>
            <a:r>
              <a:rPr lang="en-US" sz="1200" i="1" dirty="0" err="1" smtClean="0"/>
              <a:t>González</a:t>
            </a:r>
            <a:r>
              <a:rPr lang="en-US" sz="1200" i="1" dirty="0" smtClean="0"/>
              <a:t> Suárez1 Cuba. </a:t>
            </a:r>
            <a:endParaRPr lang="en-US" sz="1200" dirty="0" smtClean="0"/>
          </a:p>
          <a:p>
            <a:r>
              <a:rPr lang="en-US" sz="1200" b="1" i="1" dirty="0" smtClean="0"/>
              <a:t>ENVIRONMENTAL MANAGEMENT IN THE SUGAR INDUSTRY </a:t>
            </a:r>
            <a:r>
              <a:rPr lang="en-US" sz="1200" i="1" dirty="0" smtClean="0"/>
              <a:t>D.B . S APKAL, DEEPALI NIMBALKAR and B .B. GUNJAL  </a:t>
            </a:r>
            <a:r>
              <a:rPr lang="en-US" sz="1200" i="1" dirty="0" err="1" smtClean="0"/>
              <a:t>Pune</a:t>
            </a:r>
            <a:r>
              <a:rPr lang="en-US" sz="1200" i="1" dirty="0" smtClean="0"/>
              <a:t> </a:t>
            </a:r>
            <a:endParaRPr lang="en-US" sz="1200" dirty="0" smtClean="0"/>
          </a:p>
          <a:p>
            <a:r>
              <a:rPr lang="en-US" sz="1200" b="1" i="1" dirty="0" smtClean="0"/>
              <a:t>SIMULTENIOUS ENERGY AND WATER MINIMIZATION APPLIED TO SUGAR PROCESS PRODUCITON: </a:t>
            </a:r>
            <a:r>
              <a:rPr lang="en-US" sz="1200" i="1" dirty="0" err="1" smtClean="0"/>
              <a:t>Meilyn</a:t>
            </a:r>
            <a:r>
              <a:rPr lang="en-US" sz="1200" i="1" dirty="0" smtClean="0"/>
              <a:t> </a:t>
            </a:r>
            <a:r>
              <a:rPr lang="en-US" sz="1200" i="1" dirty="0" err="1" smtClean="0"/>
              <a:t>González</a:t>
            </a:r>
            <a:r>
              <a:rPr lang="en-US" sz="1200" i="1" dirty="0" smtClean="0"/>
              <a:t> Cortés1*, Harry Verelst2, Ruben Espinosa Pedraja1, </a:t>
            </a:r>
            <a:r>
              <a:rPr lang="en-US" sz="1200" i="1" dirty="0" err="1" smtClean="0"/>
              <a:t>Erenio</a:t>
            </a:r>
            <a:r>
              <a:rPr lang="en-US" sz="1200" i="1" dirty="0" smtClean="0"/>
              <a:t> </a:t>
            </a:r>
            <a:r>
              <a:rPr lang="en-US" sz="1200" i="1" dirty="0" err="1" smtClean="0"/>
              <a:t>González</a:t>
            </a:r>
            <a:r>
              <a:rPr lang="en-US" sz="1200" i="1" dirty="0" smtClean="0"/>
              <a:t> Suárez1  Central University of Las Villas. Santa Clara, Villa Clara, Cuba. </a:t>
            </a:r>
            <a:endParaRPr lang="en-US" sz="1200" dirty="0" smtClean="0"/>
          </a:p>
          <a:p>
            <a:r>
              <a:rPr lang="en-US" sz="1200" b="1" i="1" dirty="0" smtClean="0"/>
              <a:t>AN APPROACH TO ZERO-EFFLUENT IN CANE SUGAR FACTORIES</a:t>
            </a:r>
            <a:endParaRPr lang="en-US" sz="1200" dirty="0" smtClean="0"/>
          </a:p>
          <a:p>
            <a:r>
              <a:rPr lang="en-US" sz="1200" i="1" dirty="0" smtClean="0"/>
              <a:t>W.D. Hsieh, H.K. Sheen &amp; C.H. Chen (TSRI), Tainan</a:t>
            </a:r>
            <a:endParaRPr lang="en-US" sz="1200" dirty="0" smtClean="0"/>
          </a:p>
          <a:p>
            <a:r>
              <a:rPr lang="en-US" sz="1200" b="1" i="1" dirty="0" smtClean="0"/>
              <a:t>MINIMISING THE EFFLUENT FLOW FROM A CANE SUGAR FACTORY </a:t>
            </a:r>
            <a:r>
              <a:rPr lang="en-US" sz="1200" dirty="0" smtClean="0"/>
              <a:t>P.G. Wright and K.F. Miller Sugar Research Institute, Mackay, Queensland, Australia.</a:t>
            </a:r>
          </a:p>
          <a:p>
            <a:pPr>
              <a:buNone/>
            </a:pPr>
            <a:r>
              <a:rPr lang="en-US" sz="1200" b="1" i="1" dirty="0" smtClean="0"/>
              <a:t>	MILL-WIDE WATER MANAGEMENT IN THE SOUTH  AFRICAN SUGAR INDUSTRY </a:t>
            </a:r>
            <a:r>
              <a:rPr lang="en-US" sz="1200" i="1" dirty="0" smtClean="0"/>
              <a:t>A PALAZZO</a:t>
            </a:r>
            <a:endParaRPr lang="en-US" sz="1200" dirty="0" smtClean="0"/>
          </a:p>
          <a:p>
            <a:r>
              <a:rPr lang="en-US" sz="1200" b="1" i="1" dirty="0" smtClean="0"/>
              <a:t>QUALITY AND MANAGEMENT OF WASTE WATER IN SUGAR INDUSTRY. </a:t>
            </a:r>
            <a:r>
              <a:rPr lang="en-US" sz="1200" i="1" dirty="0" err="1" smtClean="0"/>
              <a:t>Pradeep</a:t>
            </a:r>
            <a:r>
              <a:rPr lang="en-US" sz="1200" i="1" dirty="0" smtClean="0"/>
              <a:t> Kumar </a:t>
            </a:r>
            <a:r>
              <a:rPr lang="en-US" sz="1200" i="1" dirty="0" err="1" smtClean="0"/>
              <a:t>Poddar</a:t>
            </a:r>
            <a:r>
              <a:rPr lang="en-US" sz="1200" i="1" dirty="0" smtClean="0"/>
              <a:t> • </a:t>
            </a:r>
            <a:r>
              <a:rPr lang="en-US" sz="1200" i="1" dirty="0" err="1" smtClean="0"/>
              <a:t>Omprakash</a:t>
            </a:r>
            <a:r>
              <a:rPr lang="en-US" sz="1200" i="1" dirty="0" smtClean="0"/>
              <a:t> </a:t>
            </a:r>
            <a:r>
              <a:rPr lang="en-US" sz="1200" i="1" dirty="0" err="1" smtClean="0"/>
              <a:t>Sahu</a:t>
            </a:r>
            <a:endParaRPr lang="en-US" sz="1200" dirty="0" smtClean="0"/>
          </a:p>
          <a:p>
            <a:r>
              <a:rPr lang="en-US" sz="1200" b="1" i="1" dirty="0" smtClean="0"/>
              <a:t>ALTERNATIVE UTILIZATION OF EXCESS WATER IN CUBAN SUGAR MILLS </a:t>
            </a:r>
            <a:endParaRPr lang="en-US" sz="1200" dirty="0" smtClean="0"/>
          </a:p>
          <a:p>
            <a:r>
              <a:rPr lang="en-US" sz="1200" b="1" i="1" dirty="0" smtClean="0"/>
              <a:t>INDUSTRIAL POLLUTION CONTROL GUIDELINES  </a:t>
            </a:r>
            <a:r>
              <a:rPr lang="en-US" sz="1200" dirty="0" smtClean="0"/>
              <a:t>(Bangkok: 1982). </a:t>
            </a:r>
          </a:p>
          <a:p>
            <a:r>
              <a:rPr lang="en-US" sz="1200" b="1" i="1" dirty="0" smtClean="0"/>
              <a:t>POLLUTION PREVENTION AND IN-PLANT CONTROL MEASURES IN SUGAR MILLS  </a:t>
            </a:r>
            <a:r>
              <a:rPr lang="en-US" sz="1200" i="1" dirty="0" smtClean="0"/>
              <a:t>– A Guidebook for Technical and Operational Staff (Islamabad: Sustainable Development Policy Institute (SDPI), 1999).</a:t>
            </a:r>
            <a:endParaRPr lang="en-US" sz="1200" dirty="0"/>
          </a:p>
        </p:txBody>
      </p:sp>
      <p:sp>
        <p:nvSpPr>
          <p:cNvPr id="2" name="Slide Number Placeholder 1"/>
          <p:cNvSpPr>
            <a:spLocks noGrp="1"/>
          </p:cNvSpPr>
          <p:nvPr>
            <p:ph type="sldNum" sz="quarter" idx="12"/>
          </p:nvPr>
        </p:nvSpPr>
        <p:spPr/>
        <p:txBody>
          <a:bodyPr/>
          <a:lstStyle/>
          <a:p>
            <a:fld id="{0659731B-C415-4A98-8C74-1DB49B09961A}"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unnamed.jpg"/>
          <p:cNvPicPr>
            <a:picLocks noChangeAspect="1"/>
          </p:cNvPicPr>
          <p:nvPr/>
        </p:nvPicPr>
        <p:blipFill>
          <a:blip r:embed="rId2"/>
          <a:stretch>
            <a:fillRect/>
          </a:stretch>
        </p:blipFill>
        <p:spPr>
          <a:xfrm>
            <a:off x="0" y="-274320"/>
            <a:ext cx="9372600" cy="7132320"/>
          </a:xfrm>
          <a:prstGeom prst="rect">
            <a:avLst/>
          </a:prstGeom>
        </p:spPr>
      </p:pic>
      <p:sp>
        <p:nvSpPr>
          <p:cNvPr id="12" name="Rectangle 11"/>
          <p:cNvSpPr/>
          <p:nvPr/>
        </p:nvSpPr>
        <p:spPr>
          <a:xfrm>
            <a:off x="2743200" y="381000"/>
            <a:ext cx="3882794"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Lucida Calligraphy" pitchFamily="66" charset="0"/>
              </a:rPr>
              <a:t>Water is Precious</a:t>
            </a:r>
            <a:endParaRPr lang="en-US" sz="2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Lucida Calligraphy" pitchFamily="66" charset="0"/>
            </a:endParaRPr>
          </a:p>
        </p:txBody>
      </p:sp>
      <p:sp>
        <p:nvSpPr>
          <p:cNvPr id="13" name="Rectangle 12"/>
          <p:cNvSpPr/>
          <p:nvPr/>
        </p:nvSpPr>
        <p:spPr>
          <a:xfrm>
            <a:off x="152400" y="1143000"/>
            <a:ext cx="4660250" cy="923330"/>
          </a:xfrm>
          <a:prstGeom prst="rect">
            <a:avLst/>
          </a:prstGeom>
          <a:noFill/>
          <a:scene3d>
            <a:camera prst="isometricOffAxis1Right"/>
            <a:lightRig rig="threePt" dir="t"/>
          </a:scene3d>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Save water</a:t>
            </a:r>
            <a:endParaRPr 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4" name="Rectangle 13"/>
          <p:cNvSpPr/>
          <p:nvPr/>
        </p:nvSpPr>
        <p:spPr>
          <a:xfrm>
            <a:off x="0" y="2819400"/>
            <a:ext cx="4296946" cy="584775"/>
          </a:xfrm>
          <a:prstGeom prst="rect">
            <a:avLst/>
          </a:prstGeom>
          <a:noFill/>
          <a:ln>
            <a:noFill/>
          </a:ln>
          <a:effectLst>
            <a:outerShdw blurRad="225425" dist="50800" dir="5220000" algn="ctr">
              <a:srgbClr val="000000">
                <a:alpha val="33000"/>
              </a:srgbClr>
            </a:outerShdw>
          </a:effectLst>
          <a:scene3d>
            <a:camera prst="isometricOffAxis1Right"/>
            <a:lightRig rig="threePt" dir="t"/>
          </a:scene3d>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Save Money &amp; Life</a:t>
            </a:r>
            <a:endParaRPr lang="en-US"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6" name="Rectangle 15"/>
          <p:cNvSpPr/>
          <p:nvPr/>
        </p:nvSpPr>
        <p:spPr>
          <a:xfrm>
            <a:off x="5638800" y="6396335"/>
            <a:ext cx="3664401" cy="461665"/>
          </a:xfrm>
          <a:prstGeom prst="rect">
            <a:avLst/>
          </a:prstGeom>
          <a:noFill/>
          <a:scene3d>
            <a:camera prst="orthographicFront"/>
            <a:lightRig rig="threePt" dir="t"/>
          </a:scene3d>
          <a:sp3d>
            <a:bevelT w="152400" h="50800" prst="softRound"/>
          </a:sp3d>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S.M Tariq &amp; Sharif Khan</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 name="Slide Number Placeholder 1"/>
          <p:cNvSpPr>
            <a:spLocks noGrp="1"/>
          </p:cNvSpPr>
          <p:nvPr>
            <p:ph type="sldNum" sz="quarter" idx="12"/>
          </p:nvPr>
        </p:nvSpPr>
        <p:spPr/>
        <p:txBody>
          <a:bodyPr/>
          <a:lstStyle/>
          <a:p>
            <a:fld id="{0659731B-C415-4A98-8C74-1DB49B09961A}" type="slidenum">
              <a:rPr lang="en-US" smtClean="0"/>
              <a:pPr/>
              <a:t>37</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dirty="0"/>
          </a:p>
        </p:txBody>
      </p:sp>
      <p:sp>
        <p:nvSpPr>
          <p:cNvPr id="3" name="Content Placeholder 2"/>
          <p:cNvSpPr>
            <a:spLocks noGrp="1"/>
          </p:cNvSpPr>
          <p:nvPr>
            <p:ph idx="1"/>
          </p:nvPr>
        </p:nvSpPr>
        <p:spPr>
          <a:xfrm>
            <a:off x="990600" y="1295400"/>
            <a:ext cx="8001000" cy="5029200"/>
          </a:xfrm>
        </p:spPr>
        <p:txBody>
          <a:bodyPr>
            <a:noAutofit/>
          </a:bodyPr>
          <a:lstStyle/>
          <a:p>
            <a:pPr>
              <a:buFont typeface="Arial" pitchFamily="34" charset="0"/>
              <a:buChar char="•"/>
            </a:pPr>
            <a:r>
              <a:rPr lang="en-US" sz="1800" dirty="0" smtClean="0"/>
              <a:t> Fresh Water has now become the most scarce natural resource on the earth and is a significant part of all human activities, from manufacturing to recreation. However, rising water treatment costs, limited fresh water supplies, the need for waste minimization and pollution control issues are compelling industries to take a closer look for increased water usage efficiency, reuse, and conservation.</a:t>
            </a:r>
          </a:p>
          <a:p>
            <a:pPr>
              <a:buFont typeface="Arial" pitchFamily="34" charset="0"/>
              <a:buChar char="•"/>
            </a:pPr>
            <a:r>
              <a:rPr lang="en-US" sz="1800" dirty="0" smtClean="0"/>
              <a:t>Sugar industry is a larger water consuming industry . In most sugar-producing countries, water management in sugar factories is a hot issue as the industry is pressed to reduce its water consumption and the emission of pollutants. Water quantity required can vary due to the application of new technology,  quality of raw material used , and processing techniques. Generally in Pakistan Not enough water from the process is being conserved, stored and re-utilized. As a result, the industry uses water in large excess. This way of utilizing water is not ethically defendable, not only because of the environmental risks, but also because of the worldwide growing water demand.</a:t>
            </a:r>
          </a:p>
          <a:p>
            <a:pPr>
              <a:buFont typeface="Arial" pitchFamily="34" charset="0"/>
              <a:buChar char="•"/>
            </a:pPr>
            <a:endParaRPr lang="en-US" sz="1800" dirty="0"/>
          </a:p>
        </p:txBody>
      </p:sp>
      <p:sp>
        <p:nvSpPr>
          <p:cNvPr id="5" name="TextBox 4"/>
          <p:cNvSpPr txBox="1"/>
          <p:nvPr/>
        </p:nvSpPr>
        <p:spPr>
          <a:xfrm>
            <a:off x="7467600" y="6248400"/>
            <a:ext cx="1371600" cy="369332"/>
          </a:xfrm>
          <a:prstGeom prst="rect">
            <a:avLst/>
          </a:prstGeom>
          <a:noFill/>
        </p:spPr>
        <p:txBody>
          <a:bodyPr wrap="square" rtlCol="0">
            <a:spAutoFit/>
          </a:bodyPr>
          <a:lstStyle/>
          <a:p>
            <a:r>
              <a:rPr lang="en-US" dirty="0" smtClean="0">
                <a:solidFill>
                  <a:srgbClr val="FF0000"/>
                </a:solidFill>
              </a:rPr>
              <a:t>Continue…</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0659731B-C415-4A98-8C74-1DB49B09961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a:bodyPr>
          <a:lstStyle/>
          <a:p>
            <a:r>
              <a:rPr lang="en-US" sz="3200" b="1" dirty="0" smtClean="0"/>
              <a:t>INTRODUCTION</a:t>
            </a:r>
            <a:endParaRPr lang="en-US" sz="3200" dirty="0"/>
          </a:p>
        </p:txBody>
      </p:sp>
      <p:sp>
        <p:nvSpPr>
          <p:cNvPr id="3" name="Content Placeholder 2"/>
          <p:cNvSpPr>
            <a:spLocks noGrp="1"/>
          </p:cNvSpPr>
          <p:nvPr>
            <p:ph idx="1"/>
          </p:nvPr>
        </p:nvSpPr>
        <p:spPr>
          <a:xfrm>
            <a:off x="960120" y="914400"/>
            <a:ext cx="8153400" cy="5562600"/>
          </a:xfrm>
        </p:spPr>
        <p:txBody>
          <a:bodyPr>
            <a:noAutofit/>
          </a:bodyPr>
          <a:lstStyle/>
          <a:p>
            <a:r>
              <a:rPr lang="en-US" sz="1800" dirty="0" smtClean="0"/>
              <a:t>The aim of  the study presented in this report is to perform the water mass balance by calculating the quantity consumed at different processes and stages and evaluate the quality of the excess water in the  sugar mills  and  identify the possibility of using the excess condensate as replacement of raw water in the sugar manufacturing process and reusing / recycling the presently drained raw water  to reduce intake raw water. Industry can be well maintained if proper water management activities can practice and applied in the required area.</a:t>
            </a:r>
          </a:p>
          <a:p>
            <a:endParaRPr lang="en-US" sz="1800" dirty="0" smtClean="0"/>
          </a:p>
          <a:p>
            <a:endParaRPr lang="en-US" sz="1800" dirty="0" smtClean="0"/>
          </a:p>
          <a:p>
            <a:r>
              <a:rPr lang="en-US" sz="1800" dirty="0" smtClean="0"/>
              <a:t>A summary of the circuits, giving approximate water flow rates, input and output temperatures, water sources and sinks, </a:t>
            </a:r>
            <a:r>
              <a:rPr lang="en-US" sz="1800" dirty="0"/>
              <a:t>detailed conservation balances for different alternatives </a:t>
            </a:r>
            <a:r>
              <a:rPr lang="en-US" sz="1800" dirty="0" smtClean="0"/>
              <a:t>are given in coming slides.</a:t>
            </a:r>
          </a:p>
          <a:p>
            <a:endParaRPr lang="en-US" sz="1800" dirty="0" smtClean="0"/>
          </a:p>
          <a:p>
            <a:r>
              <a:rPr lang="en-US" sz="1800" dirty="0" smtClean="0"/>
              <a:t>Purpose of water conservation is for saving precious national asset, to save money and to reduce noxious waste discharge that causes environmental pollution. In coming slides it is shortly briefed what type of waste is generated from sugar plant at different process stages and how it effect the environment. </a:t>
            </a:r>
          </a:p>
          <a:p>
            <a:endParaRPr lang="en-US" sz="1800" dirty="0" smtClean="0"/>
          </a:p>
          <a:p>
            <a:endParaRPr lang="en-US" sz="1800" dirty="0"/>
          </a:p>
        </p:txBody>
      </p:sp>
      <p:sp>
        <p:nvSpPr>
          <p:cNvPr id="5" name="Slide Number Placeholder 4"/>
          <p:cNvSpPr>
            <a:spLocks noGrp="1"/>
          </p:cNvSpPr>
          <p:nvPr>
            <p:ph type="sldNum" sz="quarter" idx="12"/>
          </p:nvPr>
        </p:nvSpPr>
        <p:spPr/>
        <p:txBody>
          <a:bodyPr/>
          <a:lstStyle/>
          <a:p>
            <a:fld id="{0659731B-C415-4A98-8C74-1DB49B09961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b="1" dirty="0" smtClean="0"/>
              <a:t>WASTE WATER GENERATION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30395815"/>
              </p:ext>
            </p:extLst>
          </p:nvPr>
        </p:nvGraphicFramePr>
        <p:xfrm>
          <a:off x="1066799" y="1143001"/>
          <a:ext cx="7924801" cy="5410199"/>
        </p:xfrm>
        <a:graphic>
          <a:graphicData uri="http://schemas.openxmlformats.org/drawingml/2006/table">
            <a:tbl>
              <a:tblPr firstRow="1" bandRow="1">
                <a:tableStyleId>{F5AB1C69-6EDB-4FF4-983F-18BD219EF322}</a:tableStyleId>
              </a:tblPr>
              <a:tblGrid>
                <a:gridCol w="1761067"/>
                <a:gridCol w="2274711"/>
                <a:gridCol w="3889023"/>
              </a:tblGrid>
              <a:tr h="384789">
                <a:tc>
                  <a:txBody>
                    <a:bodyPr/>
                    <a:lstStyle/>
                    <a:p>
                      <a:r>
                        <a:rPr lang="en-US" sz="1600" dirty="0" smtClean="0"/>
                        <a:t>Input</a:t>
                      </a:r>
                      <a:endParaRPr lang="en-US" sz="1600" dirty="0"/>
                    </a:p>
                  </a:txBody>
                  <a:tcPr/>
                </a:tc>
                <a:tc>
                  <a:txBody>
                    <a:bodyPr/>
                    <a:lstStyle/>
                    <a:p>
                      <a:r>
                        <a:rPr lang="en-US" sz="1600" dirty="0" smtClean="0"/>
                        <a:t>Unit/House</a:t>
                      </a:r>
                      <a:endParaRPr lang="en-US" sz="1600" dirty="0"/>
                    </a:p>
                  </a:txBody>
                  <a:tcPr/>
                </a:tc>
                <a:tc>
                  <a:txBody>
                    <a:bodyPr/>
                    <a:lstStyle/>
                    <a:p>
                      <a:r>
                        <a:rPr lang="en-US" sz="1600" dirty="0" smtClean="0"/>
                        <a:t>Waste water Generated</a:t>
                      </a:r>
                      <a:endParaRPr lang="en-US" sz="1600" dirty="0"/>
                    </a:p>
                  </a:txBody>
                  <a:tcPr/>
                </a:tc>
              </a:tr>
              <a:tr h="1161264">
                <a:tc>
                  <a:txBody>
                    <a:bodyPr/>
                    <a:lstStyle/>
                    <a:p>
                      <a:r>
                        <a:rPr kumimoji="0" lang="en-US" sz="1600" kern="1200" dirty="0" smtClean="0">
                          <a:solidFill>
                            <a:schemeClr val="dk1"/>
                          </a:solidFill>
                          <a:latin typeface="+mn-lt"/>
                          <a:ea typeface="+mn-ea"/>
                          <a:cs typeface="+mn-cs"/>
                        </a:rPr>
                        <a:t>Sugar Cane </a:t>
                      </a:r>
                      <a:endParaRPr lang="en-US" sz="1600" dirty="0"/>
                    </a:p>
                  </a:txBody>
                  <a:tcPr/>
                </a:tc>
                <a:tc>
                  <a:txBody>
                    <a:bodyPr/>
                    <a:lstStyle/>
                    <a:p>
                      <a:r>
                        <a:rPr kumimoji="0" lang="en-US" sz="1600" kern="1200" dirty="0" smtClean="0">
                          <a:solidFill>
                            <a:schemeClr val="dk1"/>
                          </a:solidFill>
                          <a:latin typeface="+mn-lt"/>
                          <a:ea typeface="+mn-ea"/>
                          <a:cs typeface="+mn-cs"/>
                        </a:rPr>
                        <a:t>Mil House </a:t>
                      </a:r>
                      <a:endParaRPr lang="en-US" sz="1600" dirty="0"/>
                    </a:p>
                  </a:txBody>
                  <a:tcPr/>
                </a:tc>
                <a:tc>
                  <a:txBody>
                    <a:bodyPr/>
                    <a:lstStyle/>
                    <a:p>
                      <a:pPr hangingPunct="1"/>
                      <a:r>
                        <a:rPr kumimoji="0" lang="en-US" sz="1600" kern="1200" dirty="0" smtClean="0">
                          <a:solidFill>
                            <a:schemeClr val="dk1"/>
                          </a:solidFill>
                          <a:latin typeface="+mn-lt"/>
                          <a:ea typeface="+mn-ea"/>
                          <a:cs typeface="+mn-cs"/>
                        </a:rPr>
                        <a:t>Waste water from bearing of mills, </a:t>
                      </a:r>
                    </a:p>
                    <a:p>
                      <a:pPr hangingPunct="1"/>
                      <a:r>
                        <a:rPr kumimoji="0" lang="en-US" sz="1600" kern="1200" dirty="0" smtClean="0">
                          <a:solidFill>
                            <a:schemeClr val="dk1"/>
                          </a:solidFill>
                          <a:latin typeface="+mn-lt"/>
                          <a:ea typeface="+mn-ea"/>
                          <a:cs typeface="+mn-cs"/>
                        </a:rPr>
                        <a:t> washing of floors, </a:t>
                      </a:r>
                      <a:r>
                        <a:rPr kumimoji="0" lang="en-US" sz="1600" kern="1200" dirty="0" err="1" smtClean="0">
                          <a:solidFill>
                            <a:schemeClr val="dk1"/>
                          </a:solidFill>
                          <a:latin typeface="+mn-lt"/>
                          <a:ea typeface="+mn-ea"/>
                          <a:cs typeface="+mn-cs"/>
                        </a:rPr>
                        <a:t>Baggasse</a:t>
                      </a:r>
                      <a:r>
                        <a:rPr kumimoji="0" lang="en-US" sz="1600" kern="1200" dirty="0" smtClean="0">
                          <a:solidFill>
                            <a:schemeClr val="dk1"/>
                          </a:solidFill>
                          <a:latin typeface="+mn-lt"/>
                          <a:ea typeface="+mn-ea"/>
                          <a:cs typeface="+mn-cs"/>
                        </a:rPr>
                        <a:t>, contains suspended solids and oil/grease s</a:t>
                      </a:r>
                    </a:p>
                  </a:txBody>
                  <a:tcPr/>
                </a:tc>
              </a:tr>
              <a:tr h="2346074">
                <a:tc>
                  <a:txBody>
                    <a:bodyPr/>
                    <a:lstStyle/>
                    <a:p>
                      <a:r>
                        <a:rPr kumimoji="0" lang="en-US" sz="1600" kern="1200" dirty="0" smtClean="0">
                          <a:solidFill>
                            <a:schemeClr val="dk1"/>
                          </a:solidFill>
                          <a:latin typeface="+mn-lt"/>
                          <a:ea typeface="+mn-ea"/>
                          <a:cs typeface="+mn-cs"/>
                        </a:rPr>
                        <a:t>Sugar Juice </a:t>
                      </a:r>
                      <a:endParaRPr lang="en-US" sz="1600" dirty="0"/>
                    </a:p>
                  </a:txBody>
                  <a:tcPr/>
                </a:tc>
                <a:tc>
                  <a:txBody>
                    <a:bodyPr/>
                    <a:lstStyle/>
                    <a:p>
                      <a:r>
                        <a:rPr kumimoji="0" lang="en-US" sz="1600" kern="1200" dirty="0" smtClean="0">
                          <a:solidFill>
                            <a:schemeClr val="dk1"/>
                          </a:solidFill>
                          <a:latin typeface="+mn-lt"/>
                          <a:ea typeface="+mn-ea"/>
                          <a:cs typeface="+mn-cs"/>
                        </a:rPr>
                        <a:t>Process house(Juice heaters/ Evaporators/ Condensers/Pans Crystallizers/P.F filters) </a:t>
                      </a:r>
                      <a:endParaRPr lang="en-US" sz="1600" dirty="0"/>
                    </a:p>
                  </a:txBody>
                  <a:tcPr/>
                </a:tc>
                <a:tc>
                  <a:txBody>
                    <a:bodyPr/>
                    <a:lstStyle/>
                    <a:p>
                      <a:pPr hangingPunct="1"/>
                      <a:r>
                        <a:rPr kumimoji="0" lang="en-US" sz="1600" kern="1200" dirty="0" smtClean="0">
                          <a:solidFill>
                            <a:schemeClr val="dk1"/>
                          </a:solidFill>
                          <a:latin typeface="+mn-lt"/>
                          <a:ea typeface="+mn-ea"/>
                          <a:cs typeface="+mn-cs"/>
                        </a:rPr>
                        <a:t>Washing of different components such as juice</a:t>
                      </a:r>
                      <a:r>
                        <a:rPr kumimoji="0" lang="en-US" sz="1600" kern="1200" baseline="0" dirty="0" smtClean="0">
                          <a:solidFill>
                            <a:schemeClr val="dk1"/>
                          </a:solidFill>
                          <a:latin typeface="+mn-lt"/>
                          <a:ea typeface="+mn-ea"/>
                          <a:cs typeface="+mn-cs"/>
                        </a:rPr>
                        <a:t> </a:t>
                      </a:r>
                      <a:r>
                        <a:rPr kumimoji="0" lang="en-US" sz="1600" kern="1200" dirty="0" smtClean="0">
                          <a:solidFill>
                            <a:schemeClr val="dk1"/>
                          </a:solidFill>
                          <a:latin typeface="+mn-lt"/>
                          <a:ea typeface="+mn-ea"/>
                          <a:cs typeface="+mn-cs"/>
                        </a:rPr>
                        <a:t>clarifiers evaporators, and</a:t>
                      </a:r>
                      <a:r>
                        <a:rPr kumimoji="0" lang="en-US" sz="1600" kern="1200" baseline="0" dirty="0" smtClean="0">
                          <a:solidFill>
                            <a:schemeClr val="dk1"/>
                          </a:solidFill>
                          <a:latin typeface="+mn-lt"/>
                          <a:ea typeface="+mn-ea"/>
                          <a:cs typeface="+mn-cs"/>
                        </a:rPr>
                        <a:t> </a:t>
                      </a:r>
                      <a:r>
                        <a:rPr kumimoji="0" lang="en-US" sz="1600" kern="1200" dirty="0" smtClean="0">
                          <a:solidFill>
                            <a:schemeClr val="dk1"/>
                          </a:solidFill>
                          <a:latin typeface="+mn-lt"/>
                          <a:ea typeface="+mn-ea"/>
                          <a:cs typeface="+mn-cs"/>
                        </a:rPr>
                        <a:t>water circulation/over flow through condensers. Usage of cleaning and process chemicals. Occasional Spills &amp; Leakages.</a:t>
                      </a:r>
                    </a:p>
                    <a:p>
                      <a:pPr hangingPunct="1"/>
                      <a:r>
                        <a:rPr kumimoji="0" lang="en-US" sz="1600" kern="1200" dirty="0" smtClean="0">
                          <a:solidFill>
                            <a:schemeClr val="dk1"/>
                          </a:solidFill>
                          <a:latin typeface="+mn-lt"/>
                          <a:ea typeface="+mn-ea"/>
                          <a:cs typeface="+mn-cs"/>
                        </a:rPr>
                        <a:t>generates aggressive effluents with high</a:t>
                      </a:r>
                    </a:p>
                    <a:p>
                      <a:pPr hangingPunct="1"/>
                      <a:r>
                        <a:rPr kumimoji="0" lang="en-US" sz="1600" kern="1200" dirty="0" smtClean="0">
                          <a:solidFill>
                            <a:schemeClr val="dk1"/>
                          </a:solidFill>
                          <a:latin typeface="+mn-lt"/>
                          <a:ea typeface="+mn-ea"/>
                          <a:cs typeface="+mn-cs"/>
                        </a:rPr>
                        <a:t>BOD5, COD and TDS concentrations</a:t>
                      </a:r>
                      <a:r>
                        <a:rPr kumimoji="0" lang="en-US" sz="1600" b="1" kern="1200" dirty="0" smtClean="0">
                          <a:solidFill>
                            <a:schemeClr val="dk1"/>
                          </a:solidFill>
                          <a:latin typeface="+mn-lt"/>
                          <a:ea typeface="+mn-ea"/>
                          <a:cs typeface="+mn-cs"/>
                        </a:rPr>
                        <a:t>.</a:t>
                      </a:r>
                      <a:endParaRPr kumimoji="0" lang="en-US" sz="1600" kern="1200" dirty="0" smtClean="0">
                        <a:solidFill>
                          <a:schemeClr val="dk1"/>
                        </a:solidFill>
                        <a:latin typeface="+mn-lt"/>
                        <a:ea typeface="+mn-ea"/>
                        <a:cs typeface="+mn-cs"/>
                      </a:endParaRPr>
                    </a:p>
                    <a:p>
                      <a:pPr hangingPunct="1"/>
                      <a:endParaRPr kumimoji="0" lang="en-US" sz="1600" kern="1200" dirty="0" smtClean="0">
                        <a:solidFill>
                          <a:schemeClr val="dk1"/>
                        </a:solidFill>
                        <a:latin typeface="+mn-lt"/>
                        <a:ea typeface="+mn-ea"/>
                        <a:cs typeface="+mn-cs"/>
                      </a:endParaRPr>
                    </a:p>
                  </a:txBody>
                  <a:tcPr/>
                </a:tc>
              </a:tr>
              <a:tr h="1518072">
                <a:tc>
                  <a:txBody>
                    <a:bodyPr/>
                    <a:lstStyle/>
                    <a:p>
                      <a:pPr hangingPunct="1"/>
                      <a:r>
                        <a:rPr kumimoji="0" lang="en-US" sz="1600" kern="1200" dirty="0" err="1" smtClean="0">
                          <a:solidFill>
                            <a:schemeClr val="dk1"/>
                          </a:solidFill>
                          <a:latin typeface="+mn-lt"/>
                          <a:ea typeface="+mn-ea"/>
                          <a:cs typeface="+mn-cs"/>
                        </a:rPr>
                        <a:t>Bagasse</a:t>
                      </a:r>
                      <a:r>
                        <a:rPr kumimoji="0" lang="en-US" sz="1600" kern="1200" dirty="0" smtClean="0">
                          <a:solidFill>
                            <a:schemeClr val="dk1"/>
                          </a:solidFill>
                          <a:latin typeface="+mn-lt"/>
                          <a:ea typeface="+mn-ea"/>
                          <a:cs typeface="+mn-cs"/>
                        </a:rPr>
                        <a:t> and</a:t>
                      </a:r>
                    </a:p>
                    <a:p>
                      <a:r>
                        <a:rPr kumimoji="0" lang="en-US" sz="1600" kern="1200" dirty="0" smtClean="0">
                          <a:solidFill>
                            <a:schemeClr val="dk1"/>
                          </a:solidFill>
                          <a:latin typeface="+mn-lt"/>
                          <a:ea typeface="+mn-ea"/>
                          <a:cs typeface="+mn-cs"/>
                        </a:rPr>
                        <a:t>Furnace oil</a:t>
                      </a:r>
                      <a:endParaRPr lang="en-US" sz="1600" dirty="0"/>
                    </a:p>
                  </a:txBody>
                  <a:tcPr/>
                </a:tc>
                <a:tc>
                  <a:txBody>
                    <a:bodyPr/>
                    <a:lstStyle/>
                    <a:p>
                      <a:r>
                        <a:rPr kumimoji="0" lang="en-US" sz="1600" kern="1200" dirty="0" smtClean="0">
                          <a:solidFill>
                            <a:schemeClr val="dk1"/>
                          </a:solidFill>
                          <a:latin typeface="+mn-lt"/>
                          <a:ea typeface="+mn-ea"/>
                          <a:cs typeface="+mn-cs"/>
                        </a:rPr>
                        <a:t>Boiler house</a:t>
                      </a:r>
                      <a:endParaRPr lang="en-US" sz="1600" dirty="0"/>
                    </a:p>
                  </a:txBody>
                  <a:tcPr/>
                </a:tc>
                <a:tc>
                  <a:txBody>
                    <a:bodyPr/>
                    <a:lstStyle/>
                    <a:p>
                      <a:pPr hangingPunct="1"/>
                      <a:r>
                        <a:rPr kumimoji="0" lang="en-US" sz="1600" kern="1200" dirty="0" smtClean="0">
                          <a:solidFill>
                            <a:schemeClr val="dk1"/>
                          </a:solidFill>
                          <a:latin typeface="+mn-lt"/>
                          <a:ea typeface="+mn-ea"/>
                          <a:cs typeface="+mn-cs"/>
                        </a:rPr>
                        <a:t>Waste water from scrubbers/blow down of boiler</a:t>
                      </a:r>
                    </a:p>
                    <a:p>
                      <a:pPr hangingPunct="1"/>
                      <a:r>
                        <a:rPr kumimoji="0" lang="en-US" sz="1600" kern="1200" dirty="0" smtClean="0">
                          <a:solidFill>
                            <a:schemeClr val="dk1"/>
                          </a:solidFill>
                          <a:latin typeface="+mn-lt"/>
                          <a:ea typeface="+mn-ea"/>
                          <a:cs typeface="+mn-cs"/>
                        </a:rPr>
                        <a:t>/flay ash particles, smoke , flue gasses. High TDS and phosphates</a:t>
                      </a:r>
                    </a:p>
                  </a:txBody>
                  <a:tcPr/>
                </a:tc>
              </a:tr>
            </a:tbl>
          </a:graphicData>
        </a:graphic>
      </p:graphicFrame>
      <p:sp>
        <p:nvSpPr>
          <p:cNvPr id="3" name="Slide Number Placeholder 2"/>
          <p:cNvSpPr>
            <a:spLocks noGrp="1"/>
          </p:cNvSpPr>
          <p:nvPr>
            <p:ph type="sldNum" sz="quarter" idx="12"/>
          </p:nvPr>
        </p:nvSpPr>
        <p:spPr/>
        <p:txBody>
          <a:bodyPr/>
          <a:lstStyle/>
          <a:p>
            <a:fld id="{0659731B-C415-4A98-8C74-1DB49B09961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r>
              <a:rPr lang="en-US" sz="2800" b="1" dirty="0" smtClean="0"/>
              <a:t>WASTE WATER COMPOSITION IN DIFFERENT SECTIONS</a:t>
            </a:r>
            <a:endParaRPr lang="en-US" sz="2800" dirty="0"/>
          </a:p>
        </p:txBody>
      </p:sp>
      <p:sp>
        <p:nvSpPr>
          <p:cNvPr id="3" name="Content Placeholder 2"/>
          <p:cNvSpPr>
            <a:spLocks noGrp="1"/>
          </p:cNvSpPr>
          <p:nvPr>
            <p:ph idx="1"/>
          </p:nvPr>
        </p:nvSpPr>
        <p:spPr>
          <a:xfrm>
            <a:off x="990600" y="990600"/>
            <a:ext cx="8001000" cy="5486400"/>
          </a:xfrm>
        </p:spPr>
        <p:txBody>
          <a:bodyPr>
            <a:noAutofit/>
          </a:bodyPr>
          <a:lstStyle/>
          <a:p>
            <a:r>
              <a:rPr lang="en-US" sz="1800" dirty="0" smtClean="0"/>
              <a:t>The sugar industry waste water is characterized by its color, temperature  low pH, ash, dissolved organic and inorganic matter of which 50% may present as reducing sugar. It carries the constituents such as Biochemical Oxygen demand, Chemical Oxygen demand, oil and grease in the range which is more than the EPA standards.</a:t>
            </a:r>
          </a:p>
          <a:p>
            <a:endParaRPr lang="en-US" sz="1800" dirty="0"/>
          </a:p>
        </p:txBody>
      </p:sp>
      <p:graphicFrame>
        <p:nvGraphicFramePr>
          <p:cNvPr id="5" name="Table 4"/>
          <p:cNvGraphicFramePr>
            <a:graphicFrameLocks noGrp="1"/>
          </p:cNvGraphicFramePr>
          <p:nvPr>
            <p:extLst>
              <p:ext uri="{D42A27DB-BD31-4B8C-83A1-F6EECF244321}">
                <p14:modId xmlns:p14="http://schemas.microsoft.com/office/powerpoint/2010/main" val="1812551103"/>
              </p:ext>
            </p:extLst>
          </p:nvPr>
        </p:nvGraphicFramePr>
        <p:xfrm>
          <a:off x="1066800" y="2794001"/>
          <a:ext cx="7866886" cy="4010333"/>
        </p:xfrm>
        <a:graphic>
          <a:graphicData uri="http://schemas.openxmlformats.org/drawingml/2006/table">
            <a:tbl>
              <a:tblPr firstRow="1" bandRow="1">
                <a:tableStyleId>{F5AB1C69-6EDB-4FF4-983F-18BD219EF322}</a:tableStyleId>
              </a:tblPr>
              <a:tblGrid>
                <a:gridCol w="1995503"/>
                <a:gridCol w="900097"/>
                <a:gridCol w="1219200"/>
                <a:gridCol w="1219200"/>
                <a:gridCol w="1295400"/>
                <a:gridCol w="1237486"/>
              </a:tblGrid>
              <a:tr h="483977">
                <a:tc>
                  <a:txBody>
                    <a:bodyPr/>
                    <a:lstStyle/>
                    <a:p>
                      <a:r>
                        <a:rPr lang="en-US" sz="1400" dirty="0" smtClean="0"/>
                        <a:t>Parameters (mg/l)</a:t>
                      </a:r>
                      <a:endParaRPr lang="en-US" sz="1400" dirty="0"/>
                    </a:p>
                  </a:txBody>
                  <a:tcPr/>
                </a:tc>
                <a:tc>
                  <a:txBody>
                    <a:bodyPr/>
                    <a:lstStyle/>
                    <a:p>
                      <a:r>
                        <a:rPr lang="en-US" sz="1400" dirty="0" smtClean="0"/>
                        <a:t>Mill</a:t>
                      </a:r>
                      <a:endParaRPr lang="en-US" sz="1400" dirty="0"/>
                    </a:p>
                  </a:txBody>
                  <a:tcPr/>
                </a:tc>
                <a:tc>
                  <a:txBody>
                    <a:bodyPr/>
                    <a:lstStyle/>
                    <a:p>
                      <a:r>
                        <a:rPr lang="en-US" sz="1400" dirty="0" smtClean="0"/>
                        <a:t>Process</a:t>
                      </a:r>
                      <a:endParaRPr lang="en-US" sz="1400" dirty="0"/>
                    </a:p>
                  </a:txBody>
                  <a:tcPr/>
                </a:tc>
                <a:tc>
                  <a:txBody>
                    <a:bodyPr/>
                    <a:lstStyle/>
                    <a:p>
                      <a:r>
                        <a:rPr lang="en-US" sz="1400" dirty="0" smtClean="0"/>
                        <a:t>Final</a:t>
                      </a:r>
                      <a:endParaRPr lang="en-US" sz="1400" dirty="0"/>
                    </a:p>
                  </a:txBody>
                  <a:tcPr/>
                </a:tc>
                <a:tc>
                  <a:txBody>
                    <a:bodyPr/>
                    <a:lstStyle/>
                    <a:p>
                      <a:r>
                        <a:rPr lang="en-US" sz="1400" dirty="0" smtClean="0"/>
                        <a:t>MSM  Final Results</a:t>
                      </a:r>
                      <a:endParaRPr lang="en-US" sz="1400" dirty="0"/>
                    </a:p>
                  </a:txBody>
                  <a:tcPr/>
                </a:tc>
                <a:tc>
                  <a:txBody>
                    <a:bodyPr/>
                    <a:lstStyle/>
                    <a:p>
                      <a:r>
                        <a:rPr lang="en-US" sz="1400" dirty="0" smtClean="0"/>
                        <a:t>NEQS </a:t>
                      </a:r>
                      <a:r>
                        <a:rPr lang="en-US" sz="1400" dirty="0" err="1" smtClean="0"/>
                        <a:t>Limts</a:t>
                      </a:r>
                      <a:endParaRPr lang="en-US" dirty="0"/>
                    </a:p>
                  </a:txBody>
                  <a:tcPr/>
                </a:tc>
              </a:tr>
              <a:tr h="284693">
                <a:tc>
                  <a:txBody>
                    <a:bodyPr/>
                    <a:lstStyle/>
                    <a:p>
                      <a:r>
                        <a:rPr lang="en-US" sz="1400" dirty="0" smtClean="0"/>
                        <a:t>pH</a:t>
                      </a:r>
                      <a:endParaRPr lang="en-US" sz="1400" dirty="0"/>
                    </a:p>
                  </a:txBody>
                  <a:tcPr/>
                </a:tc>
                <a:tc>
                  <a:txBody>
                    <a:bodyPr/>
                    <a:lstStyle/>
                    <a:p>
                      <a:r>
                        <a:rPr kumimoji="0" lang="en-US" sz="1400" kern="1200" dirty="0" smtClean="0">
                          <a:solidFill>
                            <a:schemeClr val="dk1"/>
                          </a:solidFill>
                          <a:latin typeface="+mn-lt"/>
                          <a:ea typeface="+mn-ea"/>
                          <a:cs typeface="+mn-cs"/>
                        </a:rPr>
                        <a:t>5.8-6.9 </a:t>
                      </a:r>
                      <a:endParaRPr lang="en-US" sz="1400" dirty="0"/>
                    </a:p>
                  </a:txBody>
                  <a:tcPr/>
                </a:tc>
                <a:tc>
                  <a:txBody>
                    <a:bodyPr/>
                    <a:lstStyle/>
                    <a:p>
                      <a:r>
                        <a:rPr kumimoji="0" lang="en-US" sz="1400" kern="1200" dirty="0" smtClean="0">
                          <a:solidFill>
                            <a:schemeClr val="dk1"/>
                          </a:solidFill>
                          <a:latin typeface="+mn-lt"/>
                          <a:ea typeface="+mn-ea"/>
                          <a:cs typeface="+mn-cs"/>
                        </a:rPr>
                        <a:t>7.2- 7.8</a:t>
                      </a:r>
                      <a:endParaRPr lang="en-US" sz="1400" dirty="0"/>
                    </a:p>
                  </a:txBody>
                  <a:tcPr/>
                </a:tc>
                <a:tc>
                  <a:txBody>
                    <a:bodyPr/>
                    <a:lstStyle/>
                    <a:p>
                      <a:r>
                        <a:rPr kumimoji="0" lang="en-US" sz="1400" kern="1200" dirty="0" smtClean="0">
                          <a:solidFill>
                            <a:schemeClr val="dk1"/>
                          </a:solidFill>
                          <a:latin typeface="+mn-lt"/>
                          <a:ea typeface="+mn-ea"/>
                          <a:cs typeface="+mn-cs"/>
                        </a:rPr>
                        <a:t>7.39 </a:t>
                      </a:r>
                      <a:endParaRPr lang="en-US" sz="1400" dirty="0"/>
                    </a:p>
                  </a:txBody>
                  <a:tcPr/>
                </a:tc>
                <a:tc>
                  <a:txBody>
                    <a:bodyPr/>
                    <a:lstStyle/>
                    <a:p>
                      <a:r>
                        <a:rPr lang="en-US" sz="1400" dirty="0" smtClean="0"/>
                        <a:t>7-8</a:t>
                      </a:r>
                      <a:endParaRPr lang="en-US" sz="1400" dirty="0"/>
                    </a:p>
                  </a:txBody>
                  <a:tcPr/>
                </a:tc>
                <a:tc>
                  <a:txBody>
                    <a:bodyPr/>
                    <a:lstStyle/>
                    <a:p>
                      <a:r>
                        <a:rPr lang="en-US" sz="1400" dirty="0" smtClean="0"/>
                        <a:t>6-9</a:t>
                      </a:r>
                      <a:endParaRPr lang="en-US" sz="1400" dirty="0"/>
                    </a:p>
                  </a:txBody>
                  <a:tcPr/>
                </a:tc>
              </a:tr>
              <a:tr h="284693">
                <a:tc>
                  <a:txBody>
                    <a:bodyPr/>
                    <a:lstStyle/>
                    <a:p>
                      <a:r>
                        <a:rPr kumimoji="0" lang="en-US" sz="1400" kern="1200" dirty="0" smtClean="0">
                          <a:solidFill>
                            <a:schemeClr val="dk1"/>
                          </a:solidFill>
                          <a:latin typeface="+mn-lt"/>
                          <a:ea typeface="+mn-ea"/>
                          <a:cs typeface="+mn-cs"/>
                        </a:rPr>
                        <a:t>TSS</a:t>
                      </a:r>
                      <a:endParaRPr lang="en-US" sz="1400" dirty="0"/>
                    </a:p>
                  </a:txBody>
                  <a:tcPr/>
                </a:tc>
                <a:tc>
                  <a:txBody>
                    <a:bodyPr/>
                    <a:lstStyle/>
                    <a:p>
                      <a:r>
                        <a:rPr kumimoji="0" lang="en-US" sz="1400" kern="1200" dirty="0" smtClean="0">
                          <a:solidFill>
                            <a:schemeClr val="dk1"/>
                          </a:solidFill>
                          <a:latin typeface="+mn-lt"/>
                          <a:ea typeface="+mn-ea"/>
                          <a:cs typeface="+mn-cs"/>
                        </a:rPr>
                        <a:t>760-800</a:t>
                      </a:r>
                      <a:endParaRPr lang="en-US" sz="1400" dirty="0"/>
                    </a:p>
                  </a:txBody>
                  <a:tcPr/>
                </a:tc>
                <a:tc>
                  <a:txBody>
                    <a:bodyPr/>
                    <a:lstStyle/>
                    <a:p>
                      <a:r>
                        <a:rPr kumimoji="0" lang="en-US" sz="1400" kern="1200" dirty="0" smtClean="0">
                          <a:solidFill>
                            <a:schemeClr val="dk1"/>
                          </a:solidFill>
                          <a:latin typeface="+mn-lt"/>
                          <a:ea typeface="+mn-ea"/>
                          <a:cs typeface="+mn-cs"/>
                        </a:rPr>
                        <a:t>150-250</a:t>
                      </a:r>
                      <a:endParaRPr lang="en-US" sz="1400" dirty="0"/>
                    </a:p>
                  </a:txBody>
                  <a:tcPr/>
                </a:tc>
                <a:tc>
                  <a:txBody>
                    <a:bodyPr/>
                    <a:lstStyle/>
                    <a:p>
                      <a:r>
                        <a:rPr kumimoji="0" lang="en-US" sz="1400" kern="1200" dirty="0" smtClean="0">
                          <a:solidFill>
                            <a:schemeClr val="dk1"/>
                          </a:solidFill>
                          <a:latin typeface="+mn-lt"/>
                          <a:ea typeface="+mn-ea"/>
                          <a:cs typeface="+mn-cs"/>
                        </a:rPr>
                        <a:t>550-650</a:t>
                      </a:r>
                      <a:endParaRPr lang="en-US" sz="1400" dirty="0"/>
                    </a:p>
                  </a:txBody>
                  <a:tcPr/>
                </a:tc>
                <a:tc>
                  <a:txBody>
                    <a:bodyPr/>
                    <a:lstStyle/>
                    <a:p>
                      <a:r>
                        <a:rPr lang="en-US" sz="1400" dirty="0" smtClean="0"/>
                        <a:t>150-250</a:t>
                      </a:r>
                      <a:endParaRPr lang="en-US" sz="1400" dirty="0"/>
                    </a:p>
                  </a:txBody>
                  <a:tcPr/>
                </a:tc>
                <a:tc>
                  <a:txBody>
                    <a:bodyPr/>
                    <a:lstStyle/>
                    <a:p>
                      <a:r>
                        <a:rPr lang="en-US" sz="1400" dirty="0" smtClean="0"/>
                        <a:t>200</a:t>
                      </a:r>
                      <a:endParaRPr lang="en-US" sz="1400" dirty="0"/>
                    </a:p>
                  </a:txBody>
                  <a:tcPr/>
                </a:tc>
              </a:tr>
              <a:tr h="284693">
                <a:tc>
                  <a:txBody>
                    <a:bodyPr/>
                    <a:lstStyle/>
                    <a:p>
                      <a:r>
                        <a:rPr kumimoji="0" lang="en-US" sz="1400" kern="1200" dirty="0" smtClean="0">
                          <a:solidFill>
                            <a:schemeClr val="dk1"/>
                          </a:solidFill>
                          <a:latin typeface="+mn-lt"/>
                          <a:ea typeface="+mn-ea"/>
                          <a:cs typeface="+mn-cs"/>
                        </a:rPr>
                        <a:t>Volatile SS</a:t>
                      </a:r>
                      <a:endParaRPr lang="en-US" sz="1400" dirty="0"/>
                    </a:p>
                  </a:txBody>
                  <a:tcPr/>
                </a:tc>
                <a:tc>
                  <a:txBody>
                    <a:bodyPr/>
                    <a:lstStyle/>
                    <a:p>
                      <a:r>
                        <a:rPr kumimoji="0" lang="en-US" sz="1400" kern="1200" dirty="0" smtClean="0">
                          <a:solidFill>
                            <a:schemeClr val="dk1"/>
                          </a:solidFill>
                          <a:latin typeface="+mn-lt"/>
                          <a:ea typeface="+mn-ea"/>
                          <a:cs typeface="+mn-cs"/>
                        </a:rPr>
                        <a:t>173-1500</a:t>
                      </a:r>
                      <a:endParaRPr lang="en-US" sz="1400" dirty="0"/>
                    </a:p>
                  </a:txBody>
                  <a:tcPr/>
                </a:tc>
                <a:tc>
                  <a:txBody>
                    <a:bodyPr/>
                    <a:lstStyle/>
                    <a:p>
                      <a:r>
                        <a:rPr kumimoji="0" lang="en-US" sz="1400" kern="1200" dirty="0" smtClean="0">
                          <a:solidFill>
                            <a:schemeClr val="dk1"/>
                          </a:solidFill>
                          <a:latin typeface="+mn-lt"/>
                          <a:ea typeface="+mn-ea"/>
                          <a:cs typeface="+mn-cs"/>
                        </a:rPr>
                        <a:t>150-2000</a:t>
                      </a:r>
                      <a:endParaRPr lang="en-US" sz="1400" dirty="0"/>
                    </a:p>
                  </a:txBody>
                  <a:tcPr/>
                </a:tc>
                <a:tc>
                  <a:txBody>
                    <a:bodyPr/>
                    <a:lstStyle/>
                    <a:p>
                      <a:r>
                        <a:rPr kumimoji="0" lang="en-US" sz="1400" kern="1200" dirty="0" smtClean="0">
                          <a:solidFill>
                            <a:schemeClr val="dk1"/>
                          </a:solidFill>
                          <a:latin typeface="+mn-lt"/>
                          <a:ea typeface="+mn-ea"/>
                          <a:cs typeface="+mn-cs"/>
                        </a:rPr>
                        <a:t>200-1800</a:t>
                      </a:r>
                      <a:endParaRPr lang="en-US" sz="1400" dirty="0"/>
                    </a:p>
                  </a:txBody>
                  <a:tcPr/>
                </a:tc>
                <a:tc>
                  <a:txBody>
                    <a:bodyPr/>
                    <a:lstStyle/>
                    <a:p>
                      <a:r>
                        <a:rPr lang="en-US" sz="1400" dirty="0" smtClean="0"/>
                        <a:t>-</a:t>
                      </a:r>
                      <a:endParaRPr lang="en-US" sz="1400" dirty="0"/>
                    </a:p>
                  </a:txBody>
                  <a:tcPr/>
                </a:tc>
                <a:tc>
                  <a:txBody>
                    <a:bodyPr/>
                    <a:lstStyle/>
                    <a:p>
                      <a:endParaRPr lang="en-US" sz="1400" dirty="0"/>
                    </a:p>
                  </a:txBody>
                  <a:tcPr/>
                </a:tc>
              </a:tr>
              <a:tr h="284693">
                <a:tc>
                  <a:txBody>
                    <a:bodyPr/>
                    <a:lstStyle/>
                    <a:p>
                      <a:r>
                        <a:rPr kumimoji="0" lang="en-US" sz="1400" kern="1200" dirty="0" smtClean="0">
                          <a:solidFill>
                            <a:schemeClr val="dk1"/>
                          </a:solidFill>
                          <a:latin typeface="+mn-lt"/>
                          <a:ea typeface="+mn-ea"/>
                          <a:cs typeface="+mn-cs"/>
                        </a:rPr>
                        <a:t>BODs</a:t>
                      </a:r>
                      <a:endParaRPr lang="en-US" sz="1400" dirty="0"/>
                    </a:p>
                  </a:txBody>
                  <a:tcPr/>
                </a:tc>
                <a:tc>
                  <a:txBody>
                    <a:bodyPr/>
                    <a:lstStyle/>
                    <a:p>
                      <a:r>
                        <a:rPr lang="en-US" sz="1400" dirty="0" smtClean="0"/>
                        <a:t>---</a:t>
                      </a:r>
                      <a:endParaRPr lang="en-US" sz="1400" dirty="0"/>
                    </a:p>
                  </a:txBody>
                  <a:tcPr/>
                </a:tc>
                <a:tc>
                  <a:txBody>
                    <a:bodyPr/>
                    <a:lstStyle/>
                    <a:p>
                      <a:r>
                        <a:rPr kumimoji="0" lang="en-US" sz="1400" kern="1200" dirty="0" smtClean="0">
                          <a:solidFill>
                            <a:schemeClr val="dk1"/>
                          </a:solidFill>
                          <a:latin typeface="+mn-lt"/>
                          <a:ea typeface="+mn-ea"/>
                          <a:cs typeface="+mn-cs"/>
                        </a:rPr>
                        <a:t>350-2800</a:t>
                      </a:r>
                      <a:endParaRPr lang="en-US" sz="1400" dirty="0"/>
                    </a:p>
                  </a:txBody>
                  <a:tcPr/>
                </a:tc>
                <a:tc>
                  <a:txBody>
                    <a:bodyPr/>
                    <a:lstStyle/>
                    <a:p>
                      <a:r>
                        <a:rPr kumimoji="0" lang="en-US" sz="1400" kern="1200" dirty="0" smtClean="0">
                          <a:solidFill>
                            <a:schemeClr val="dk1"/>
                          </a:solidFill>
                          <a:latin typeface="+mn-lt"/>
                          <a:ea typeface="+mn-ea"/>
                          <a:cs typeface="+mn-cs"/>
                        </a:rPr>
                        <a:t>350-3000 </a:t>
                      </a:r>
                      <a:endParaRPr lang="en-US" sz="1400" dirty="0"/>
                    </a:p>
                  </a:txBody>
                  <a:tcPr/>
                </a:tc>
                <a:tc>
                  <a:txBody>
                    <a:bodyPr/>
                    <a:lstStyle/>
                    <a:p>
                      <a:r>
                        <a:rPr lang="en-US" sz="1400" dirty="0" smtClean="0"/>
                        <a:t>100-250</a:t>
                      </a:r>
                      <a:endParaRPr lang="en-US" sz="1400" dirty="0"/>
                    </a:p>
                  </a:txBody>
                  <a:tcPr/>
                </a:tc>
                <a:tc>
                  <a:txBody>
                    <a:bodyPr/>
                    <a:lstStyle/>
                    <a:p>
                      <a:r>
                        <a:rPr lang="en-US" sz="1400" dirty="0" smtClean="0"/>
                        <a:t>80</a:t>
                      </a:r>
                      <a:endParaRPr lang="en-US" sz="1400" dirty="0"/>
                    </a:p>
                  </a:txBody>
                  <a:tcPr/>
                </a:tc>
              </a:tr>
              <a:tr h="284693">
                <a:tc>
                  <a:txBody>
                    <a:bodyPr/>
                    <a:lstStyle/>
                    <a:p>
                      <a:r>
                        <a:rPr kumimoji="0" lang="en-US" sz="1400" kern="1200" dirty="0" smtClean="0">
                          <a:solidFill>
                            <a:schemeClr val="dk1"/>
                          </a:solidFill>
                          <a:latin typeface="+mn-lt"/>
                          <a:ea typeface="+mn-ea"/>
                          <a:cs typeface="+mn-cs"/>
                        </a:rPr>
                        <a:t>COD</a:t>
                      </a:r>
                      <a:endParaRPr lang="en-US" sz="1400" dirty="0"/>
                    </a:p>
                  </a:txBody>
                  <a:tcPr/>
                </a:tc>
                <a:tc>
                  <a:txBody>
                    <a:bodyPr/>
                    <a:lstStyle/>
                    <a:p>
                      <a:r>
                        <a:rPr lang="en-US" sz="1400" dirty="0" smtClean="0"/>
                        <a:t>---</a:t>
                      </a:r>
                      <a:endParaRPr lang="en-US" sz="1400" dirty="0"/>
                    </a:p>
                  </a:txBody>
                  <a:tcPr/>
                </a:tc>
                <a:tc>
                  <a:txBody>
                    <a:bodyPr/>
                    <a:lstStyle/>
                    <a:p>
                      <a:r>
                        <a:rPr kumimoji="0" lang="en-US" sz="1400" kern="1200" dirty="0" smtClean="0">
                          <a:solidFill>
                            <a:schemeClr val="dk1"/>
                          </a:solidFill>
                          <a:latin typeface="+mn-lt"/>
                          <a:ea typeface="+mn-ea"/>
                          <a:cs typeface="+mn-cs"/>
                        </a:rPr>
                        <a:t>1000-4000</a:t>
                      </a:r>
                      <a:endParaRPr lang="en-US" sz="1400" dirty="0"/>
                    </a:p>
                  </a:txBody>
                  <a:tcPr/>
                </a:tc>
                <a:tc>
                  <a:txBody>
                    <a:bodyPr/>
                    <a:lstStyle/>
                    <a:p>
                      <a:r>
                        <a:rPr kumimoji="0" lang="en-US" sz="1400" kern="1200" dirty="0" smtClean="0">
                          <a:solidFill>
                            <a:schemeClr val="dk1"/>
                          </a:solidFill>
                          <a:latin typeface="+mn-lt"/>
                          <a:ea typeface="+mn-ea"/>
                          <a:cs typeface="+mn-cs"/>
                        </a:rPr>
                        <a:t>1000-4300 </a:t>
                      </a:r>
                      <a:endParaRPr lang="en-US" sz="1400" dirty="0"/>
                    </a:p>
                  </a:txBody>
                  <a:tcPr/>
                </a:tc>
                <a:tc>
                  <a:txBody>
                    <a:bodyPr/>
                    <a:lstStyle/>
                    <a:p>
                      <a:r>
                        <a:rPr lang="en-US" sz="1400" dirty="0" smtClean="0"/>
                        <a:t>300-800</a:t>
                      </a:r>
                      <a:endParaRPr lang="en-US" sz="1400" dirty="0"/>
                    </a:p>
                  </a:txBody>
                  <a:tcPr/>
                </a:tc>
                <a:tc>
                  <a:txBody>
                    <a:bodyPr/>
                    <a:lstStyle/>
                    <a:p>
                      <a:r>
                        <a:rPr lang="en-US" sz="1400" dirty="0" smtClean="0"/>
                        <a:t>150</a:t>
                      </a:r>
                      <a:endParaRPr lang="en-US" sz="1400" dirty="0"/>
                    </a:p>
                  </a:txBody>
                  <a:tcPr/>
                </a:tc>
              </a:tr>
              <a:tr h="284693">
                <a:tc>
                  <a:txBody>
                    <a:bodyPr/>
                    <a:lstStyle/>
                    <a:p>
                      <a:r>
                        <a:rPr kumimoji="0" lang="en-US" sz="1400" kern="1200" dirty="0" smtClean="0">
                          <a:solidFill>
                            <a:schemeClr val="dk1"/>
                          </a:solidFill>
                          <a:latin typeface="+mn-lt"/>
                          <a:ea typeface="+mn-ea"/>
                          <a:cs typeface="+mn-cs"/>
                        </a:rPr>
                        <a:t>Oil  &amp; Grease </a:t>
                      </a:r>
                      <a:endParaRPr lang="en-US" sz="1400" dirty="0"/>
                    </a:p>
                  </a:txBody>
                  <a:tcPr/>
                </a:tc>
                <a:tc>
                  <a:txBody>
                    <a:bodyPr/>
                    <a:lstStyle/>
                    <a:p>
                      <a:r>
                        <a:rPr kumimoji="0" lang="en-US" sz="1400" kern="1200" dirty="0" smtClean="0">
                          <a:solidFill>
                            <a:schemeClr val="dk1"/>
                          </a:solidFill>
                          <a:latin typeface="+mn-lt"/>
                          <a:ea typeface="+mn-ea"/>
                          <a:cs typeface="+mn-cs"/>
                        </a:rPr>
                        <a:t>48-80</a:t>
                      </a:r>
                      <a:endParaRPr lang="en-US" sz="1400" dirty="0"/>
                    </a:p>
                  </a:txBody>
                  <a:tcPr/>
                </a:tc>
                <a:tc>
                  <a:txBody>
                    <a:bodyPr/>
                    <a:lstStyle/>
                    <a:p>
                      <a:r>
                        <a:rPr lang="en-US" sz="1400" dirty="0" smtClean="0"/>
                        <a:t>---</a:t>
                      </a:r>
                      <a:endParaRPr lang="en-US" sz="1400" dirty="0"/>
                    </a:p>
                  </a:txBody>
                  <a:tcPr/>
                </a:tc>
                <a:tc>
                  <a:txBody>
                    <a:bodyPr/>
                    <a:lstStyle/>
                    <a:p>
                      <a:r>
                        <a:rPr kumimoji="0" lang="en-US" sz="1400" kern="1200" dirty="0" smtClean="0">
                          <a:solidFill>
                            <a:schemeClr val="dk1"/>
                          </a:solidFill>
                          <a:latin typeface="+mn-lt"/>
                          <a:ea typeface="+mn-ea"/>
                          <a:cs typeface="+mn-cs"/>
                        </a:rPr>
                        <a:t>50-100</a:t>
                      </a:r>
                      <a:endParaRPr lang="en-US" sz="1400" dirty="0"/>
                    </a:p>
                  </a:txBody>
                  <a:tcPr/>
                </a:tc>
                <a:tc>
                  <a:txBody>
                    <a:bodyPr/>
                    <a:lstStyle/>
                    <a:p>
                      <a:r>
                        <a:rPr lang="en-US" sz="1400" dirty="0" smtClean="0"/>
                        <a:t>12-25</a:t>
                      </a:r>
                      <a:endParaRPr lang="en-US" sz="1400" dirty="0"/>
                    </a:p>
                  </a:txBody>
                  <a:tcPr/>
                </a:tc>
                <a:tc>
                  <a:txBody>
                    <a:bodyPr/>
                    <a:lstStyle/>
                    <a:p>
                      <a:r>
                        <a:rPr lang="en-US" sz="1400" dirty="0" smtClean="0"/>
                        <a:t>10 ppm</a:t>
                      </a:r>
                      <a:endParaRPr lang="en-US" sz="1400" dirty="0"/>
                    </a:p>
                  </a:txBody>
                  <a:tcPr/>
                </a:tc>
              </a:tr>
              <a:tr h="483977">
                <a:tc>
                  <a:txBody>
                    <a:bodyPr/>
                    <a:lstStyle/>
                    <a:p>
                      <a:r>
                        <a:rPr kumimoji="0" lang="en-US" sz="1400" kern="1200" dirty="0" err="1" smtClean="0">
                          <a:solidFill>
                            <a:schemeClr val="dk1"/>
                          </a:solidFill>
                          <a:latin typeface="+mn-lt"/>
                          <a:ea typeface="+mn-ea"/>
                          <a:cs typeface="+mn-cs"/>
                        </a:rPr>
                        <a:t>Kjeldahl</a:t>
                      </a:r>
                      <a:r>
                        <a:rPr kumimoji="0" lang="en-US" sz="1400" kern="1200" dirty="0" smtClean="0">
                          <a:solidFill>
                            <a:schemeClr val="dk1"/>
                          </a:solidFill>
                          <a:latin typeface="+mn-lt"/>
                          <a:ea typeface="+mn-ea"/>
                          <a:cs typeface="+mn-cs"/>
                        </a:rPr>
                        <a:t> nitrogen (TKN) </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c>
                  <a:txBody>
                    <a:bodyPr/>
                    <a:lstStyle/>
                    <a:p>
                      <a:r>
                        <a:rPr kumimoji="0" lang="en-US" sz="1400" kern="1200" dirty="0" smtClean="0">
                          <a:solidFill>
                            <a:schemeClr val="dk1"/>
                          </a:solidFill>
                          <a:latin typeface="+mn-lt"/>
                          <a:ea typeface="+mn-ea"/>
                          <a:cs typeface="+mn-cs"/>
                        </a:rPr>
                        <a:t>15 - 40</a:t>
                      </a:r>
                      <a:endParaRPr lang="en-US" sz="1400" dirty="0"/>
                    </a:p>
                  </a:txBody>
                  <a:tcPr/>
                </a:tc>
                <a:tc>
                  <a:txBody>
                    <a:bodyPr/>
                    <a:lstStyle/>
                    <a:p>
                      <a:r>
                        <a:rPr lang="en-US" sz="1400" dirty="0" smtClean="0"/>
                        <a:t>12-25</a:t>
                      </a:r>
                      <a:endParaRPr lang="en-US" sz="1400" dirty="0"/>
                    </a:p>
                  </a:txBody>
                  <a:tcPr/>
                </a:tc>
                <a:tc>
                  <a:txBody>
                    <a:bodyPr/>
                    <a:lstStyle/>
                    <a:p>
                      <a:endParaRPr lang="en-US" sz="1400" dirty="0"/>
                    </a:p>
                  </a:txBody>
                  <a:tcPr/>
                </a:tc>
              </a:tr>
              <a:tr h="336885">
                <a:tc>
                  <a:txBody>
                    <a:bodyPr/>
                    <a:lstStyle/>
                    <a:p>
                      <a:r>
                        <a:rPr kumimoji="0" lang="en-US" sz="1400" kern="1200" dirty="0" smtClean="0">
                          <a:solidFill>
                            <a:schemeClr val="dk1"/>
                          </a:solidFill>
                          <a:latin typeface="+mn-lt"/>
                          <a:ea typeface="+mn-ea"/>
                          <a:cs typeface="+mn-cs"/>
                        </a:rPr>
                        <a:t>Color</a:t>
                      </a:r>
                      <a:endParaRPr lang="en-US" sz="1400" dirty="0"/>
                    </a:p>
                  </a:txBody>
                  <a:tcPr/>
                </a:tc>
                <a:tc>
                  <a:txBody>
                    <a:bodyPr/>
                    <a:lstStyle/>
                    <a:p>
                      <a:r>
                        <a:rPr kumimoji="0" lang="en-US" sz="1400" kern="1200" dirty="0" smtClean="0">
                          <a:solidFill>
                            <a:schemeClr val="dk1"/>
                          </a:solidFill>
                          <a:latin typeface="+mn-lt"/>
                          <a:ea typeface="+mn-ea"/>
                          <a:cs typeface="+mn-cs"/>
                        </a:rPr>
                        <a:t>grayish </a:t>
                      </a:r>
                      <a:endParaRPr lang="en-US" sz="1400" dirty="0"/>
                    </a:p>
                  </a:txBody>
                  <a:tcPr/>
                </a:tc>
                <a:tc>
                  <a:txBody>
                    <a:bodyPr/>
                    <a:lstStyle/>
                    <a:p>
                      <a:r>
                        <a:rPr kumimoji="0" lang="en-US" sz="1400" kern="1200" dirty="0" smtClean="0">
                          <a:solidFill>
                            <a:schemeClr val="dk1"/>
                          </a:solidFill>
                          <a:latin typeface="+mn-lt"/>
                          <a:ea typeface="+mn-ea"/>
                          <a:cs typeface="+mn-cs"/>
                        </a:rPr>
                        <a:t> brownish</a:t>
                      </a:r>
                      <a:endParaRPr lang="en-US" sz="1400" dirty="0"/>
                    </a:p>
                  </a:txBody>
                  <a:tcPr/>
                </a:tc>
                <a:tc>
                  <a:txBody>
                    <a:bodyPr/>
                    <a:lstStyle/>
                    <a:p>
                      <a:endParaRPr lang="en-US" sz="1400" dirty="0"/>
                    </a:p>
                  </a:txBody>
                  <a:tcPr/>
                </a:tc>
                <a:tc>
                  <a:txBody>
                    <a:bodyPr/>
                    <a:lstStyle/>
                    <a:p>
                      <a:r>
                        <a:rPr lang="en-US" sz="1400" dirty="0" smtClean="0"/>
                        <a:t>Light gray</a:t>
                      </a:r>
                      <a:endParaRPr lang="en-US" sz="1400" dirty="0"/>
                    </a:p>
                  </a:txBody>
                  <a:tcPr/>
                </a:tc>
                <a:tc>
                  <a:txBody>
                    <a:bodyPr/>
                    <a:lstStyle/>
                    <a:p>
                      <a:r>
                        <a:rPr lang="en-US" sz="1400" dirty="0" smtClean="0"/>
                        <a:t>Colorless</a:t>
                      </a:r>
                      <a:endParaRPr lang="en-US" sz="1400" dirty="0"/>
                    </a:p>
                  </a:txBody>
                  <a:tcPr/>
                </a:tc>
              </a:tr>
              <a:tr h="284693">
                <a:tc>
                  <a:txBody>
                    <a:bodyPr/>
                    <a:lstStyle/>
                    <a:p>
                      <a:r>
                        <a:rPr kumimoji="0" lang="en-US" sz="1400" kern="1200" dirty="0" smtClean="0">
                          <a:solidFill>
                            <a:schemeClr val="dk1"/>
                          </a:solidFill>
                          <a:latin typeface="+mn-lt"/>
                          <a:ea typeface="+mn-ea"/>
                          <a:cs typeface="+mn-cs"/>
                        </a:rPr>
                        <a:t>Temperature C</a:t>
                      </a:r>
                      <a:endParaRPr lang="en-US" sz="1400" dirty="0"/>
                    </a:p>
                  </a:txBody>
                  <a:tcPr/>
                </a:tc>
                <a:tc>
                  <a:txBody>
                    <a:bodyPr/>
                    <a:lstStyle/>
                    <a:p>
                      <a:r>
                        <a:rPr kumimoji="0" lang="en-US" sz="1400" kern="1200" dirty="0" smtClean="0">
                          <a:solidFill>
                            <a:schemeClr val="dk1"/>
                          </a:solidFill>
                          <a:latin typeface="+mn-lt"/>
                          <a:ea typeface="+mn-ea"/>
                          <a:cs typeface="+mn-cs"/>
                        </a:rPr>
                        <a:t>35-42</a:t>
                      </a:r>
                      <a:endParaRPr lang="en-US" sz="1400" dirty="0"/>
                    </a:p>
                  </a:txBody>
                  <a:tcPr/>
                </a:tc>
                <a:tc>
                  <a:txBody>
                    <a:bodyPr/>
                    <a:lstStyle/>
                    <a:p>
                      <a:r>
                        <a:rPr kumimoji="0" lang="en-US" sz="1400" kern="1200" dirty="0" smtClean="0">
                          <a:solidFill>
                            <a:schemeClr val="dk1"/>
                          </a:solidFill>
                          <a:latin typeface="+mn-lt"/>
                          <a:ea typeface="+mn-ea"/>
                          <a:cs typeface="+mn-cs"/>
                        </a:rPr>
                        <a:t>40-48</a:t>
                      </a:r>
                      <a:endParaRPr lang="en-US" sz="1400" dirty="0"/>
                    </a:p>
                  </a:txBody>
                  <a:tcPr/>
                </a:tc>
                <a:tc>
                  <a:txBody>
                    <a:bodyPr/>
                    <a:lstStyle/>
                    <a:p>
                      <a:r>
                        <a:rPr kumimoji="0" lang="en-US" sz="1400" kern="1200" dirty="0" smtClean="0">
                          <a:solidFill>
                            <a:schemeClr val="dk1"/>
                          </a:solidFill>
                          <a:latin typeface="+mn-lt"/>
                          <a:ea typeface="+mn-ea"/>
                          <a:cs typeface="+mn-cs"/>
                        </a:rPr>
                        <a:t>43-46</a:t>
                      </a:r>
                      <a:endParaRPr lang="en-US" sz="1400" dirty="0"/>
                    </a:p>
                  </a:txBody>
                  <a:tcPr/>
                </a:tc>
                <a:tc>
                  <a:txBody>
                    <a:bodyPr/>
                    <a:lstStyle/>
                    <a:p>
                      <a:r>
                        <a:rPr lang="en-US" sz="1400" dirty="0" smtClean="0"/>
                        <a:t>40-50</a:t>
                      </a:r>
                      <a:endParaRPr lang="en-US" sz="1400" dirty="0"/>
                    </a:p>
                  </a:txBody>
                  <a:tcPr/>
                </a:tc>
                <a:tc>
                  <a:txBody>
                    <a:bodyPr/>
                    <a:lstStyle/>
                    <a:p>
                      <a:endParaRPr lang="en-US" sz="1400" dirty="0"/>
                    </a:p>
                  </a:txBody>
                  <a:tcPr/>
                </a:tc>
              </a:tr>
              <a:tr h="537711">
                <a:tc>
                  <a:txBody>
                    <a:bodyPr/>
                    <a:lstStyle/>
                    <a:p>
                      <a:r>
                        <a:rPr kumimoji="0" lang="en-US" sz="1400" kern="1200" dirty="0" smtClean="0">
                          <a:solidFill>
                            <a:schemeClr val="dk1"/>
                          </a:solidFill>
                          <a:latin typeface="+mn-lt"/>
                          <a:ea typeface="+mn-ea"/>
                          <a:cs typeface="+mn-cs"/>
                        </a:rPr>
                        <a:t>Smell</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c>
                  <a:txBody>
                    <a:bodyPr/>
                    <a:lstStyle/>
                    <a:p>
                      <a:r>
                        <a:rPr kumimoji="0" lang="en-US" sz="1400" kern="1200" dirty="0" smtClean="0">
                          <a:solidFill>
                            <a:schemeClr val="dk1"/>
                          </a:solidFill>
                          <a:latin typeface="+mn-lt"/>
                          <a:ea typeface="+mn-ea"/>
                          <a:cs typeface="+mn-cs"/>
                        </a:rPr>
                        <a:t>cane- juice like</a:t>
                      </a:r>
                      <a:endParaRPr lang="en-US" sz="1400" dirty="0"/>
                    </a:p>
                  </a:txBody>
                  <a:tcPr/>
                </a:tc>
                <a:tc>
                  <a:txBody>
                    <a:bodyPr/>
                    <a:lstStyle/>
                    <a:p>
                      <a:r>
                        <a:rPr lang="en-US" sz="1400" dirty="0" smtClean="0"/>
                        <a:t>Not</a:t>
                      </a:r>
                      <a:r>
                        <a:rPr lang="en-US" sz="1400" baseline="0" dirty="0" smtClean="0"/>
                        <a:t> pleasant.</a:t>
                      </a:r>
                    </a:p>
                    <a:p>
                      <a:endParaRPr lang="en-US" sz="1400" dirty="0"/>
                    </a:p>
                  </a:txBody>
                  <a:tcPr/>
                </a:tc>
                <a:tc>
                  <a:txBody>
                    <a:bodyPr/>
                    <a:lstStyle/>
                    <a:p>
                      <a:endParaRPr lang="en-US" sz="1400" dirty="0"/>
                    </a:p>
                  </a:txBody>
                  <a:tcPr/>
                </a:tc>
              </a:tr>
            </a:tbl>
          </a:graphicData>
        </a:graphic>
      </p:graphicFrame>
      <p:sp>
        <p:nvSpPr>
          <p:cNvPr id="6" name="TextBox 5"/>
          <p:cNvSpPr txBox="1"/>
          <p:nvPr/>
        </p:nvSpPr>
        <p:spPr>
          <a:xfrm>
            <a:off x="990600" y="2480846"/>
            <a:ext cx="7678128" cy="338554"/>
          </a:xfrm>
          <a:prstGeom prst="rect">
            <a:avLst/>
          </a:prstGeom>
          <a:noFill/>
        </p:spPr>
        <p:txBody>
          <a:bodyPr wrap="none" rtlCol="0">
            <a:spAutoFit/>
          </a:bodyPr>
          <a:lstStyle/>
          <a:p>
            <a:r>
              <a:rPr lang="en-US" sz="1600" dirty="0" smtClean="0">
                <a:solidFill>
                  <a:schemeClr val="accent3">
                    <a:lumMod val="75000"/>
                  </a:schemeClr>
                </a:solidFill>
              </a:rPr>
              <a:t>Table: Cumulative </a:t>
            </a:r>
            <a:r>
              <a:rPr lang="en-US" sz="1600" dirty="0">
                <a:solidFill>
                  <a:schemeClr val="accent3">
                    <a:lumMod val="75000"/>
                  </a:schemeClr>
                </a:solidFill>
              </a:rPr>
              <a:t>Waste water analysis sugar Industries Average and MSM result</a:t>
            </a:r>
            <a:r>
              <a:rPr lang="en-US" sz="1600" dirty="0" smtClean="0">
                <a:solidFill>
                  <a:schemeClr val="accent3">
                    <a:lumMod val="75000"/>
                  </a:schemeClr>
                </a:solidFill>
              </a:rPr>
              <a:t>.</a:t>
            </a:r>
            <a:endParaRPr lang="en-US" sz="1600" dirty="0">
              <a:solidFill>
                <a:schemeClr val="accent3">
                  <a:lumMod val="75000"/>
                </a:schemeClr>
              </a:solidFill>
            </a:endParaRPr>
          </a:p>
        </p:txBody>
      </p:sp>
      <p:sp>
        <p:nvSpPr>
          <p:cNvPr id="7" name="Slide Number Placeholder 6"/>
          <p:cNvSpPr>
            <a:spLocks noGrp="1"/>
          </p:cNvSpPr>
          <p:nvPr>
            <p:ph type="sldNum" sz="quarter" idx="12"/>
          </p:nvPr>
        </p:nvSpPr>
        <p:spPr/>
        <p:txBody>
          <a:bodyPr/>
          <a:lstStyle/>
          <a:p>
            <a:fld id="{0659731B-C415-4A98-8C74-1DB49B09961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ENVIRONMENTAL IMPACTS OF EFFLUENTS FROM SUGAR MILLS</a:t>
            </a:r>
            <a:endParaRPr lang="en-US" sz="2400" dirty="0"/>
          </a:p>
        </p:txBody>
      </p:sp>
      <p:sp>
        <p:nvSpPr>
          <p:cNvPr id="3" name="Content Placeholder 2"/>
          <p:cNvSpPr>
            <a:spLocks noGrp="1"/>
          </p:cNvSpPr>
          <p:nvPr>
            <p:ph idx="1"/>
          </p:nvPr>
        </p:nvSpPr>
        <p:spPr>
          <a:xfrm>
            <a:off x="990600" y="1295400"/>
            <a:ext cx="8001000" cy="5181600"/>
          </a:xfrm>
        </p:spPr>
        <p:txBody>
          <a:bodyPr>
            <a:noAutofit/>
          </a:bodyPr>
          <a:lstStyle/>
          <a:p>
            <a:r>
              <a:rPr lang="en-US" sz="1800" b="1" dirty="0" smtClean="0"/>
              <a:t>PH: </a:t>
            </a:r>
            <a:r>
              <a:rPr lang="en-US" sz="1800" dirty="0" smtClean="0"/>
              <a:t>Industrial effluents generally change the natural pH level of the receiving water body to some extent. Such changes can tip the ecological balance of the aquatic system, excessive acidity particularly, can result in the release of hydrogen sulfide to the air. </a:t>
            </a:r>
          </a:p>
          <a:p>
            <a:r>
              <a:rPr lang="en-US" sz="1800" b="1" dirty="0" smtClean="0"/>
              <a:t>Suspended solids; TSS: </a:t>
            </a:r>
            <a:r>
              <a:rPr lang="en-US" sz="1800" dirty="0" smtClean="0"/>
              <a:t>TSS  reduce light penetration and, as a result, plant production in the receiving water body by increasing turbidity and can also clog fish gills. Benthic decomposition of components can decrease oxygen availability while anaerobic decomposition can produce hydrogen sulfide and release by-products that increase BOD.</a:t>
            </a:r>
          </a:p>
          <a:p>
            <a:r>
              <a:rPr lang="en-US" sz="1800" b="1" dirty="0" smtClean="0"/>
              <a:t>BOD: </a:t>
            </a:r>
            <a:r>
              <a:rPr lang="en-US" sz="1800" dirty="0" smtClean="0"/>
              <a:t>Wastewater from sugar mills with its high BOD rapidly depletes available oxygen supply when discharged into water bodies endangering fish and other aquatic life. The high BOD also creates septic conditions, generating foul-smelling hydrogen sulfide, which in turn can precipitate iron and any dissolved salts, turning the water black and highly toxic for aquatic life.</a:t>
            </a:r>
          </a:p>
          <a:p>
            <a:r>
              <a:rPr lang="en-US" sz="1800" b="1" dirty="0" smtClean="0"/>
              <a:t>COD: </a:t>
            </a:r>
            <a:r>
              <a:rPr lang="en-US" sz="1800" dirty="0" smtClean="0"/>
              <a:t>A measure of the inorganic and partly organic non-biodegradable content of the effluents, has effects on the receiving water body similar to that of a high BOD.</a:t>
            </a:r>
          </a:p>
          <a:p>
            <a:endParaRPr lang="en-US" sz="1800" dirty="0"/>
          </a:p>
        </p:txBody>
      </p:sp>
      <p:sp>
        <p:nvSpPr>
          <p:cNvPr id="5" name="TextBox 4"/>
          <p:cNvSpPr txBox="1"/>
          <p:nvPr/>
        </p:nvSpPr>
        <p:spPr>
          <a:xfrm>
            <a:off x="7467600" y="6248400"/>
            <a:ext cx="1371600" cy="369332"/>
          </a:xfrm>
          <a:prstGeom prst="rect">
            <a:avLst/>
          </a:prstGeom>
          <a:noFill/>
        </p:spPr>
        <p:txBody>
          <a:bodyPr wrap="square" rtlCol="0">
            <a:spAutoFit/>
          </a:bodyPr>
          <a:lstStyle/>
          <a:p>
            <a:r>
              <a:rPr lang="en-US" dirty="0" smtClean="0">
                <a:solidFill>
                  <a:srgbClr val="FF0000"/>
                </a:solidFill>
              </a:rPr>
              <a:t>Continue…</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0659731B-C415-4A98-8C74-1DB49B09961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ENVIRONMENTAL IMPACTS OF EFFLUENTS FROM SUGAR MILLS</a:t>
            </a:r>
            <a:endParaRPr lang="en-US" sz="2400" dirty="0"/>
          </a:p>
        </p:txBody>
      </p:sp>
      <p:sp>
        <p:nvSpPr>
          <p:cNvPr id="3" name="Content Placeholder 2"/>
          <p:cNvSpPr>
            <a:spLocks noGrp="1"/>
          </p:cNvSpPr>
          <p:nvPr>
            <p:ph idx="1"/>
          </p:nvPr>
        </p:nvSpPr>
        <p:spPr>
          <a:xfrm>
            <a:off x="990600" y="1295400"/>
            <a:ext cx="8001000" cy="5181600"/>
          </a:xfrm>
        </p:spPr>
        <p:txBody>
          <a:bodyPr>
            <a:noAutofit/>
          </a:bodyPr>
          <a:lstStyle/>
          <a:p>
            <a:r>
              <a:rPr lang="en-US" sz="1800" b="1" dirty="0" smtClean="0"/>
              <a:t>Total Dissolved Solids (TDS): </a:t>
            </a:r>
            <a:r>
              <a:rPr lang="en-US" sz="1800" dirty="0" smtClean="0"/>
              <a:t>Refers to all dissolved materials present in the water. Combined sugar mill effluents generally do not have a TDS measure high enough to have an adverse environmental impact. Discharge of water with a high TDS level would have adverse impact on aquatic life, render the receiving water unfit for drinking, reduce crop yields if used for irrigation, and exacerbate corrosion in water systems and pipe. (ETPI, 2001).</a:t>
            </a:r>
          </a:p>
          <a:p>
            <a:r>
              <a:rPr lang="en-US" sz="1800" b="1" dirty="0" smtClean="0"/>
              <a:t>Highly colored water:</a:t>
            </a:r>
            <a:r>
              <a:rPr lang="en-US" sz="1800" dirty="0" smtClean="0"/>
              <a:t> Besides being aesthetically unpleasing, limits light penetration, reducing production of phytoplankton and, by association, zooplankton, fish and dissolved oxygen supply.</a:t>
            </a:r>
          </a:p>
          <a:p>
            <a:r>
              <a:rPr lang="en-US" sz="1800" b="1" dirty="0" smtClean="0"/>
              <a:t>TEMPERATURE: </a:t>
            </a:r>
            <a:r>
              <a:rPr lang="en-US" sz="1800" dirty="0" smtClean="0"/>
              <a:t>Effluents with a high temperature can be of concern if discharged to a small or confined water body causing a significant increase above the ambient temperature range or if the warm water attracts fish causing them to be affected by other components of the discharge. High temperatures also deplete dissolved oxygen levels in the water body.</a:t>
            </a:r>
            <a:endParaRPr lang="en-US" sz="1800" dirty="0"/>
          </a:p>
        </p:txBody>
      </p:sp>
      <p:sp>
        <p:nvSpPr>
          <p:cNvPr id="5" name="Slide Number Placeholder 4"/>
          <p:cNvSpPr>
            <a:spLocks noGrp="1"/>
          </p:cNvSpPr>
          <p:nvPr>
            <p:ph type="sldNum" sz="quarter" idx="12"/>
          </p:nvPr>
        </p:nvSpPr>
        <p:spPr/>
        <p:txBody>
          <a:bodyPr/>
          <a:lstStyle/>
          <a:p>
            <a:fld id="{0659731B-C415-4A98-8C74-1DB49B09961A}"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2535</TotalTime>
  <Words>5186</Words>
  <Application>Microsoft Macintosh PowerPoint</Application>
  <PresentationFormat>On-screen Show (4:3)</PresentationFormat>
  <Paragraphs>883</Paragraphs>
  <Slides>37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Gill Sans MT</vt:lpstr>
      <vt:lpstr>Lucida Calligraphy</vt:lpstr>
      <vt:lpstr>Times New Roman</vt:lpstr>
      <vt:lpstr>Verdana</vt:lpstr>
      <vt:lpstr>Wingdings 2</vt:lpstr>
      <vt:lpstr>Solstice</vt:lpstr>
      <vt:lpstr>PowerPoint Presentation</vt:lpstr>
      <vt:lpstr>Water Management / conservation in sugar industry</vt:lpstr>
      <vt:lpstr>Abstract</vt:lpstr>
      <vt:lpstr>INTRODUCTION</vt:lpstr>
      <vt:lpstr>INTRODUCTION</vt:lpstr>
      <vt:lpstr>WASTE WATER GENERATION</vt:lpstr>
      <vt:lpstr>WASTE WATER COMPOSITION IN DIFFERENT SECTIONS</vt:lpstr>
      <vt:lpstr>ENVIRONMENTAL IMPACTS OF EFFLUENTS FROM SUGAR MILLS</vt:lpstr>
      <vt:lpstr>ENVIRONMENTAL IMPACTS OF EFFLUENTS FROM SUGAR MILLS</vt:lpstr>
      <vt:lpstr>FACTORY WATER BALANCE</vt:lpstr>
      <vt:lpstr>Major water flow in a sugar mill.</vt:lpstr>
      <vt:lpstr>SUGAR CANE WATER BALANCE</vt:lpstr>
      <vt:lpstr>Table: Sugar Cane water balance of MSM @ 7000 tcd</vt:lpstr>
      <vt:lpstr>Tble: Sugar Cane water balance of MSM @ 7000 tcd</vt:lpstr>
      <vt:lpstr>SUGAR CANE WATER BALANCE</vt:lpstr>
      <vt:lpstr>MSM CONDENSATE WATER GENRATION AND UTILIZATION BEFORE ADDITION OF PLATE TYPE  HEATER FOR CONDENSATE Year 2014-15</vt:lpstr>
      <vt:lpstr>MSM CONDENSATE WATER GENRATION AND UTILIZATION BEFORE ADDITION OF PLATE TYP HEATER FOR CONDENSATE </vt:lpstr>
      <vt:lpstr>CONDENSATE GNERATION AND USAGE (after addition of PHE) Year 2015-16</vt:lpstr>
      <vt:lpstr>CONDENSATE WATER GENERATION AND CONSUMPTION WITH  TWO  PLATE   HEAT EXCAHNGER</vt:lpstr>
      <vt:lpstr>Quantification and Distribution of original intake water. Year 2014-15</vt:lpstr>
      <vt:lpstr>Quantification and Distribution of original intake water. Year 2014-15</vt:lpstr>
      <vt:lpstr>QAUNTIFICATION OF RAW / INTAKE WATER @ 7000 TCD FOR MSM.  Year 2014-15</vt:lpstr>
      <vt:lpstr>QAUNTIFICATION OF RAW / INTAKE WATER @ 7000 TCD FOR MSM AT MAJOR STATIONS. Year 2014-15</vt:lpstr>
      <vt:lpstr>Quantification and Distribution of intake water After Recycling and Reuse. Year 2015-16</vt:lpstr>
      <vt:lpstr>Quantification and Distribution of intake water After Recycling and Reuse.</vt:lpstr>
      <vt:lpstr>Quantification and Distribution of intake water After Recycling and Reuse. Year 2015-16</vt:lpstr>
      <vt:lpstr>Quantification and Distribution of intake water After Recycling and Reuse. Year 2015-16</vt:lpstr>
      <vt:lpstr>Quantification and Distribution of intake water After Recycling and Reuse. Year 2015-16</vt:lpstr>
      <vt:lpstr>Comparison of in take water consumption before reduction/recycling vs after reduction /recycling work with target </vt:lpstr>
      <vt:lpstr>Measures for minimization of intake water and lessen effluent generation:</vt:lpstr>
      <vt:lpstr>Measures for minimization of intake water and lessen effluent generation:</vt:lpstr>
      <vt:lpstr>Measures for minimization of intake water and lessen effluent generation:</vt:lpstr>
      <vt:lpstr>Measures for minimization of intake water and lessen effluent generation:</vt:lpstr>
      <vt:lpstr>CONCLUSION</vt:lpstr>
      <vt:lpstr>ACKNOWLEDGEMENT</vt:lpstr>
      <vt:lpstr>REFERENCES</vt:lpstr>
      <vt:lpstr>PowerPoint Presentation</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Management / conservation in sugar industry</dc:title>
  <dc:creator>Tariq kazmi</dc:creator>
  <cp:lastModifiedBy>Microsoft Office User</cp:lastModifiedBy>
  <cp:revision>188</cp:revision>
  <cp:lastPrinted>2016-09-17T12:06:52Z</cp:lastPrinted>
  <dcterms:created xsi:type="dcterms:W3CDTF">2016-09-15T09:00:25Z</dcterms:created>
  <dcterms:modified xsi:type="dcterms:W3CDTF">2016-09-19T05:47:36Z</dcterms:modified>
</cp:coreProperties>
</file>